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82" r:id="rId14"/>
    <p:sldId id="267" r:id="rId15"/>
    <p:sldId id="268" r:id="rId16"/>
    <p:sldId id="269" r:id="rId17"/>
    <p:sldId id="271" r:id="rId18"/>
    <p:sldId id="273" r:id="rId19"/>
    <p:sldId id="274" r:id="rId20"/>
    <p:sldId id="276" r:id="rId21"/>
    <p:sldId id="277" r:id="rId22"/>
    <p:sldId id="278" r:id="rId23"/>
  </p:sldIdLst>
  <p:sldSz cx="18288000" cy="10287000"/>
  <p:notesSz cx="7104063" cy="102346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알 수 없는 사용자1" initials="알 수 없는 사용자1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000" autoAdjust="0"/>
  </p:normalViewPr>
  <p:slideViewPr>
    <p:cSldViewPr snapToGrid="0" snapToObjects="1">
      <p:cViewPr varScale="1">
        <p:scale>
          <a:sx n="40" d="100"/>
          <a:sy n="40" d="100"/>
        </p:scale>
        <p:origin x="96" y="936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297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23T08:06:49.096" idx="2">
    <p:pos x="9" y="9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7"/>
          </a:xfrm>
          <a:prstGeom prst="rect">
            <a:avLst/>
          </a:prstGeom>
        </p:spPr>
        <p:txBody>
          <a:bodyPr vert="horz" lIns="55477" tIns="27738" rIns="55477" bIns="27738"/>
          <a:lstStyle>
            <a:lvl1pPr algn="l">
              <a:defRPr sz="7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540" y="1"/>
            <a:ext cx="3078427" cy="513507"/>
          </a:xfrm>
          <a:prstGeom prst="rect">
            <a:avLst/>
          </a:prstGeom>
        </p:spPr>
        <p:txBody>
          <a:bodyPr vert="horz" lIns="55477" tIns="27738" rIns="55477" bIns="27738"/>
          <a:lstStyle>
            <a:lvl1pPr algn="r">
              <a:defRPr sz="700"/>
            </a:lvl1pPr>
          </a:lstStyle>
          <a:p>
            <a:pPr lvl="0">
              <a:defRPr/>
            </a:pPr>
            <a:fld id="{0B27FD23-188A-49E6-97A3-5751516DA1D2}" type="datetime1">
              <a:rPr lang="ko-KR" altLang="en-US"/>
              <a:pPr lvl="0">
                <a:defRPr/>
              </a:pPr>
              <a:t>2024-09-07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994"/>
            <a:ext cx="3078427" cy="512619"/>
          </a:xfrm>
          <a:prstGeom prst="rect">
            <a:avLst/>
          </a:prstGeom>
        </p:spPr>
        <p:txBody>
          <a:bodyPr vert="horz" lIns="55477" tIns="27738" rIns="55477" bIns="27738" anchor="b"/>
          <a:lstStyle>
            <a:lvl1pPr algn="l">
              <a:defRPr sz="7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540" y="9721994"/>
            <a:ext cx="3078427" cy="512619"/>
          </a:xfrm>
          <a:prstGeom prst="rect">
            <a:avLst/>
          </a:prstGeom>
        </p:spPr>
        <p:txBody>
          <a:bodyPr vert="horz" lIns="55477" tIns="27738" rIns="55477" bIns="27738" anchor="b"/>
          <a:lstStyle>
            <a:lvl1pPr algn="r">
              <a:defRPr sz="700"/>
            </a:lvl1pPr>
          </a:lstStyle>
          <a:p>
            <a:pPr lvl="0">
              <a:defRPr/>
            </a:pPr>
            <a:fld id="{34C265E4-EFE2-4F0C-B33C-67C7FDC5BB2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477" tIns="27738" rIns="55477" bIns="27738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안녕하십니까 </a:t>
            </a:r>
            <a:r>
              <a:rPr lang="en-US" altLang="ko-KR" sz="1200" b="1" i="0" u="none" strike="noStrike"/>
              <a:t>HPE(Human Pose Estimation)</a:t>
            </a:r>
            <a:r>
              <a:rPr lang="ko-KR" altLang="en-US" sz="1200" b="1" i="0" u="none" strike="noStrike"/>
              <a:t>를 통한 환자 관리 모듈 개발에</a:t>
            </a:r>
            <a:r>
              <a:rPr lang="en-US" altLang="ko-KR" sz="1200" b="1" i="0" u="none" strike="noStrike"/>
              <a:t> </a:t>
            </a:r>
            <a:r>
              <a:rPr lang="ko-KR" altLang="en-US" sz="1200" b="1" i="0" u="none" strike="noStrike"/>
              <a:t>대해 발표할 </a:t>
            </a:r>
            <a:r>
              <a:rPr lang="en-US" altLang="ko-KR" sz="1200" b="1" i="0" u="none" strike="noStrike"/>
              <a:t>OWO </a:t>
            </a:r>
            <a:r>
              <a:rPr lang="ko-KR" altLang="en-US" sz="1200" b="1" i="0" u="none" strike="noStrike"/>
              <a:t>팀이며 발표를 맡은 팀장 하규승입니다</a:t>
            </a:r>
            <a:r>
              <a:rPr lang="en-US" altLang="ko-KR" sz="1200" b="1" i="0" u="none" strike="noStrike"/>
              <a:t>. </a:t>
            </a:r>
            <a:r>
              <a:rPr lang="ko-KR" altLang="en-US" sz="1200" b="1" i="0" u="none" strike="noStrike"/>
              <a:t>저희의 서비스 형태는 앱 및 인베디드로 진행될 예정입니다</a:t>
            </a:r>
            <a:r>
              <a:rPr lang="en-US" altLang="ko-KR" sz="1200" b="1" i="0" u="none" strike="noStrike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477" tIns="27738" rIns="55477" bIns="27738"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altLang="ko-KR"/>
              <a:t>/</a:t>
            </a:r>
            <a:r>
              <a:rPr lang="ko-KR" altLang="en-US"/>
              <a:t>앞으로 내용 빼기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선정한 모델 외형에 맞게 모델링 및 출력함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550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카메라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–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게이트웨이간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MIPI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통신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,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게이트웨이에서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IP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통신을 이용한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html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페이지 생성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,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그 페이지를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app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에서 띄우는 형태</a:t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처음엔 직접 만든 모델 사용해보려했음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 /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데이터의 연속성에 주목하여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LSTM, GRU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등의 다양한 모델구조 시험해 보았으나 정확성이 너무 떨어짐</a:t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이미 있는 모델 사용하기로 결정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,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개발된지 오래되어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Stable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한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PoseNet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사용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/ PoseNet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은 각 관절을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ID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로 관리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,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총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17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가지의 관절을 확인함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/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위는 공식 사이트에서 제공한 사진임 </a:t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noFill/>
          <a:ln w="12700" cap="flat" cmpd="sng" algn="ctr">
            <a:solidFill>
              <a:prstClr val="black"/>
            </a:solidFill>
            <a:prstDash val="solid"/>
            <a:round/>
            <a:headEnd w="med" len="med"/>
            <a:tailEnd w="med" len="med"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861441"/>
            <a:ext cx="5683250" cy="4605576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다른 센서 이용 추가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noFill/>
          <a:ln w="12700" cap="flat" cmpd="sng" algn="ctr">
            <a:solidFill>
              <a:prstClr val="black"/>
            </a:solidFill>
            <a:prstDash val="solid"/>
            <a:round/>
            <a:headEnd w="med" len="med"/>
            <a:tailEnd w="med" len="med"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861441"/>
            <a:ext cx="5683250" cy="4605576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프로젝트 개요입니다</a:t>
            </a:r>
            <a:r>
              <a:rPr lang="en-US" altLang="ko-KR"/>
              <a:t>. </a:t>
            </a:r>
            <a:r>
              <a:rPr lang="en-US" altLang="ko-KR" b="1" i="0" u="none" strike="noStrike"/>
              <a:t>HPE(Human Pose Estimation)</a:t>
            </a:r>
            <a:r>
              <a:rPr lang="ko-KR" altLang="en-US" b="1" i="0" u="none" strike="noStrike"/>
              <a:t>를 통한 환자 관리 모듈 개발</a:t>
            </a:r>
            <a:r>
              <a:rPr lang="ko-KR" altLang="en-US"/>
              <a:t>프로젝트 배경 및 동기입니다</a:t>
            </a:r>
            <a:r>
              <a:rPr lang="en-US" altLang="ko-KR"/>
              <a:t>. </a:t>
            </a:r>
            <a:r>
              <a:rPr lang="ko-KR" altLang="en-US"/>
              <a:t>아래 표를 보시다시피 통계청에서 발표한 자료에 따르면 연도별 </a:t>
            </a:r>
            <a:r>
              <a:rPr lang="en-US" altLang="ko-KR"/>
              <a:t>65</a:t>
            </a:r>
            <a:r>
              <a:rPr lang="ko-KR" altLang="en-US"/>
              <a:t>세 이상 고령층 인구 및 </a:t>
            </a:r>
            <a:r>
              <a:rPr lang="en-US" altLang="ko-KR"/>
              <a:t>1</a:t>
            </a:r>
            <a:r>
              <a:rPr lang="ko-KR" altLang="en-US"/>
              <a:t>인 가구 수가 증가하고 있는 것을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noFill/>
          <a:ln w="12700" cap="flat" cmpd="sng" algn="ctr">
            <a:solidFill>
              <a:prstClr val="black"/>
            </a:solidFill>
            <a:prstDash val="solid"/>
            <a:round/>
            <a:headEnd w="med" len="med"/>
            <a:tailEnd w="med" len="med"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861441"/>
            <a:ext cx="5683250" cy="4605576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또한 그래프를 보면</a:t>
            </a:r>
            <a:r>
              <a:rPr lang="en-US" altLang="ko-KR"/>
              <a:t>, </a:t>
            </a:r>
            <a:r>
              <a:rPr lang="ko-KR" altLang="en-US"/>
              <a:t>보건복지부에 의하면 고독사 비율이 높아 지고 있으며 특히 고령의 나이대에서 높이 분포하고 있습니다</a:t>
            </a:r>
            <a:r>
              <a:rPr lang="en-US" altLang="ko-KR"/>
              <a:t>. </a:t>
            </a:r>
            <a:r>
              <a:rPr lang="ko-KR" altLang="en-US"/>
              <a:t>지역별로 고령인구를 확인해보면 부산은 고령인구 비중이 </a:t>
            </a:r>
            <a:r>
              <a:rPr lang="en-US" altLang="ko-KR"/>
              <a:t>22.2%</a:t>
            </a:r>
            <a:r>
              <a:rPr lang="ko-KR" altLang="en-US"/>
              <a:t>로 상위권에 위치하고 있어 고독사 비율이 더욱 높아질 것이라 예상됩니다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noFill/>
          <a:ln w="12700" cap="flat" cmpd="sng" algn="ctr">
            <a:solidFill>
              <a:prstClr val="black"/>
            </a:solidFill>
            <a:prstDash val="solid"/>
            <a:round/>
            <a:headEnd w="med" len="med"/>
            <a:tailEnd w="med" len="med"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861441"/>
            <a:ext cx="5683250" cy="4605576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또한 그래프를 보면</a:t>
            </a:r>
            <a:r>
              <a:rPr lang="en-US" altLang="ko-KR"/>
              <a:t>, </a:t>
            </a:r>
            <a:r>
              <a:rPr lang="ko-KR" altLang="en-US"/>
              <a:t>보건복지부에 의하면 고독사 비율이 높아 지고 있으며 특히 고령의 나이대에서 높이 분포하고 있습니다</a:t>
            </a:r>
            <a:r>
              <a:rPr lang="en-US" altLang="ko-KR"/>
              <a:t>. </a:t>
            </a:r>
            <a:r>
              <a:rPr lang="ko-KR" altLang="en-US"/>
              <a:t>지역별로 고령인구를 확인해보면 부산은 고령인구 비중이 </a:t>
            </a:r>
            <a:r>
              <a:rPr lang="en-US" altLang="ko-KR"/>
              <a:t>22.2%</a:t>
            </a:r>
            <a:r>
              <a:rPr lang="ko-KR" altLang="en-US"/>
              <a:t>로 상위권에 위치하고 있어 고독사 비율이 더욱 높아질 것이라 예상됩니다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noFill/>
          <a:ln w="12700" cap="flat" cmpd="sng" algn="ctr">
            <a:solidFill>
              <a:prstClr val="black"/>
            </a:solidFill>
            <a:prstDash val="solid"/>
            <a:round/>
            <a:headEnd w="med" len="med"/>
            <a:tailEnd w="med" len="med"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861441"/>
            <a:ext cx="5683250" cy="4605576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또한 그래프를 보면</a:t>
            </a:r>
            <a:r>
              <a:rPr lang="en-US" altLang="ko-KR"/>
              <a:t>, </a:t>
            </a:r>
            <a:r>
              <a:rPr lang="ko-KR" altLang="en-US"/>
              <a:t>보건복지부에 의하면 고독사 비율이 높아 지고 있으며 특히 고령의 나이대에서 높이 분포하고 있습니다</a:t>
            </a:r>
            <a:r>
              <a:rPr lang="en-US" altLang="ko-KR"/>
              <a:t>. </a:t>
            </a:r>
            <a:r>
              <a:rPr lang="ko-KR" altLang="en-US"/>
              <a:t>지역별로 고령인구를 확인해보면 부산은 고령인구 비중이 </a:t>
            </a:r>
            <a:r>
              <a:rPr lang="en-US" altLang="ko-KR"/>
              <a:t>22.2%</a:t>
            </a:r>
            <a:r>
              <a:rPr lang="ko-KR" altLang="en-US"/>
              <a:t>로 상위권에 위치하고 있어 고독사 비율이 더욱 높아질 것이라 예상됩니다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이렇게 고독사 및 고령화로 인한 사회적 문제가 발생하고 있으며 이를 해결하기 위하여 각종 센서를 이용해 환자</a:t>
            </a:r>
            <a:r>
              <a:rPr lang="en-US" altLang="ko-KR"/>
              <a:t>, </a:t>
            </a:r>
            <a:r>
              <a:rPr lang="ko-KR" altLang="en-US" sz="1200" b="0" i="0" u="none" strike="noStrike">
                <a:solidFill>
                  <a:schemeClr val="tx1"/>
                </a:solidFill>
              </a:rPr>
              <a:t>독거노인 등 관리가 필요한 대상의 상태를 단순 예측하는 기존 방식과 달리 </a:t>
            </a:r>
            <a:r>
              <a:rPr lang="ko-KR" altLang="en-US" sz="1200" b="0" i="0" u="none" strike="noStrike">
                <a:solidFill>
                  <a:srgbClr val="FF0000"/>
                </a:solidFill>
              </a:rPr>
              <a:t>카메라를 이용하여 실시간으로 확인하고</a:t>
            </a:r>
            <a:r>
              <a:rPr lang="en-US" altLang="ko-KR" sz="1200" b="0" i="0" u="none" strike="noStrike">
                <a:solidFill>
                  <a:srgbClr val="FF0000"/>
                </a:solidFill>
              </a:rPr>
              <a:t>, </a:t>
            </a:r>
            <a:r>
              <a:rPr lang="ko-KR" altLang="en-US" sz="1200" b="0" i="0" u="none" strike="noStrike">
                <a:solidFill>
                  <a:srgbClr val="FF0000"/>
                </a:solidFill>
              </a:rPr>
              <a:t>위급 시 보호자에게 알리는 서비스를 개발하기로 하였습니다</a:t>
            </a:r>
            <a:r>
              <a:rPr lang="en-US" altLang="ko-KR" sz="1200" b="0" i="0" u="none" strike="noStrike">
                <a:solidFill>
                  <a:srgbClr val="FF0000"/>
                </a:solidFill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 i="0" u="none" strike="noStrike">
                <a:solidFill>
                  <a:srgbClr val="FF0000"/>
                </a:solidFill>
              </a:rPr>
              <a:t>//</a:t>
            </a:r>
            <a:r>
              <a:rPr lang="ko-KR" altLang="en-US" sz="1200" b="0" i="0" u="none" strike="noStrike">
                <a:solidFill>
                  <a:srgbClr val="FF0000"/>
                </a:solidFill>
              </a:rPr>
              <a:t>이미지 변경 생각</a:t>
            </a:r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이렇게 고독사 및 고령화로 인한 사회적 문제가 발생하고 있으며 이를 해결하기 위하여 각종 센서를 이용해 환자</a:t>
            </a:r>
            <a:r>
              <a:rPr lang="en-US" altLang="ko-KR"/>
              <a:t>, </a:t>
            </a:r>
            <a:r>
              <a:rPr lang="ko-KR" altLang="en-US" sz="1200" b="0" i="0" u="none" strike="noStrike">
                <a:solidFill>
                  <a:schemeClr val="tx1"/>
                </a:solidFill>
              </a:rPr>
              <a:t>독거노인 등 관리가 필요한 대상의 상태를 단순 예측하는 기존 방식과 달리 </a:t>
            </a:r>
            <a:r>
              <a:rPr lang="ko-KR" altLang="en-US" sz="1200" b="0" i="0" u="none" strike="noStrike">
                <a:solidFill>
                  <a:srgbClr val="FF0000"/>
                </a:solidFill>
              </a:rPr>
              <a:t>카메라를 이용하여 실시간으로 확인하고</a:t>
            </a:r>
            <a:r>
              <a:rPr lang="en-US" altLang="ko-KR" sz="1200" b="0" i="0" u="none" strike="noStrike">
                <a:solidFill>
                  <a:srgbClr val="FF0000"/>
                </a:solidFill>
              </a:rPr>
              <a:t>, </a:t>
            </a:r>
            <a:r>
              <a:rPr lang="ko-KR" altLang="en-US" sz="1200" b="0" i="0" u="none" strike="noStrike">
                <a:solidFill>
                  <a:srgbClr val="FF0000"/>
                </a:solidFill>
              </a:rPr>
              <a:t>위급 시 보호자에게 알리는 서비스를 개발하기로 하였습니다</a:t>
            </a:r>
            <a:r>
              <a:rPr lang="en-US" altLang="ko-KR" sz="1200" b="0" i="0" u="none" strike="noStrike">
                <a:solidFill>
                  <a:srgbClr val="FF0000"/>
                </a:solidFill>
              </a:rPr>
              <a:t>.</a:t>
            </a:r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오류가 자주 발생하는 센서를 이용하는 기존 방식과는 달리 카메라로 실제 상황을 </a:t>
            </a:r>
            <a:r>
              <a:rPr lang="en-US" altLang="ko-KR"/>
              <a:t>24</a:t>
            </a:r>
            <a:r>
              <a:rPr lang="ko-KR" altLang="en-US"/>
              <a:t>시간 확인할 수 있어 더 정확하고 오류 발생 시에도 직접 영상을 확인하여 </a:t>
            </a:r>
            <a:r>
              <a:rPr lang="en-US" altLang="ko-KR"/>
              <a:t>119</a:t>
            </a:r>
            <a:r>
              <a:rPr lang="ko-KR" altLang="en-US"/>
              <a:t>에 구조요청을 할 수 있어 고독사 예방에 효과적일것입니다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통화기능 탑재로 영상 촬영에 제한되지 않고 필요시 쌍방향 통신이 가능하여 현 상황을 좀 더 상세히 알 수 있습니다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02CF68E-E57E-4621-B24B-702ADD235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" y="0"/>
            <a:ext cx="18287999" cy="11998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21F0D-50FE-4A31-AAF7-9A995C77D9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078" y="9648789"/>
            <a:ext cx="6750397" cy="317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1DB677-AED3-4D69-B840-26388E9237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" y="7735981"/>
            <a:ext cx="18287998" cy="15939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E397D9-8CFA-493E-A8D0-322CC1ADA2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-13143"/>
            <a:ext cx="18288000" cy="20892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40D2A3-3143-430A-83CC-8A515D65F9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535738" y="5864045"/>
            <a:ext cx="8611043" cy="253378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7A9C9C4-82DD-4616-BB9F-63DE8F04C46D}"/>
              </a:ext>
            </a:extLst>
          </p:cNvPr>
          <p:cNvSpPr/>
          <p:nvPr userDrawn="1"/>
        </p:nvSpPr>
        <p:spPr>
          <a:xfrm>
            <a:off x="463463" y="325677"/>
            <a:ext cx="3306871" cy="631410"/>
          </a:xfrm>
          <a:prstGeom prst="roundRect">
            <a:avLst>
              <a:gd name="adj" fmla="val 50000"/>
            </a:avLst>
          </a:prstGeom>
          <a:solidFill>
            <a:srgbClr val="006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8927F-0479-4C67-9E70-A6EDB39FF999}"/>
              </a:ext>
            </a:extLst>
          </p:cNvPr>
          <p:cNvSpPr txBox="1"/>
          <p:nvPr userDrawn="1"/>
        </p:nvSpPr>
        <p:spPr>
          <a:xfrm>
            <a:off x="559383" y="456716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 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PNU 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창의융합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SW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해커톤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10514F5-EBFA-453E-8F65-71F6216BB0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5670618" y="429278"/>
            <a:ext cx="1967728" cy="4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4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9372D4-2538-47FF-8F0D-ABAA9E7AD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3143"/>
            <a:ext cx="18288000" cy="208925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4174122-DD56-4E1F-A4C1-BF9F2D9D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279395"/>
            <a:ext cx="17237121" cy="795437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2DA3E66-0E06-EEB5-BE9E-5744AB0342BF}"/>
              </a:ext>
            </a:extLst>
          </p:cNvPr>
          <p:cNvSpPr/>
          <p:nvPr userDrawn="1"/>
        </p:nvSpPr>
        <p:spPr>
          <a:xfrm>
            <a:off x="494066" y="607370"/>
            <a:ext cx="139485" cy="139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C6BF03B-5422-D762-4CF7-721C7EC89AD7}"/>
              </a:ext>
            </a:extLst>
          </p:cNvPr>
          <p:cNvCxnSpPr>
            <a:cxnSpLocks/>
          </p:cNvCxnSpPr>
          <p:nvPr userDrawn="1"/>
        </p:nvCxnSpPr>
        <p:spPr>
          <a:xfrm>
            <a:off x="563808" y="0"/>
            <a:ext cx="0" cy="677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8C52D8E-1043-A227-BCE4-8FA766B4EF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879" y="1836759"/>
            <a:ext cx="16309074" cy="785812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800"/>
              </a:spcBef>
              <a:buFontTx/>
              <a:buBlip>
                <a:blip r:embed="rId3"/>
              </a:buBlip>
              <a:defRPr sz="4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  <a:lvl2pPr marL="742950" indent="-285750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>
                <a:solidFill>
                  <a:srgbClr val="575858"/>
                </a:solidFill>
                <a:latin typeface="+mj-ea"/>
                <a:ea typeface="+mj-ea"/>
              </a:defRPr>
            </a:lvl2pPr>
            <a:lvl3pPr marL="1143000" indent="-228600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>
                <a:solidFill>
                  <a:srgbClr val="575858"/>
                </a:solidFill>
              </a:defRPr>
            </a:lvl3pPr>
            <a:lvl4pPr marL="1600200" indent="-228600">
              <a:spcBef>
                <a:spcPts val="1800"/>
              </a:spcBef>
              <a:buFont typeface="나눔바른고딕"/>
              <a:buChar char="▫"/>
              <a:defRPr sz="3200">
                <a:solidFill>
                  <a:srgbClr val="575858"/>
                </a:solidFill>
              </a:defRPr>
            </a:lvl4pPr>
            <a:lvl5pPr>
              <a:spcBef>
                <a:spcPts val="1800"/>
              </a:spcBef>
              <a:defRPr sz="2800">
                <a:solidFill>
                  <a:srgbClr val="575858"/>
                </a:solidFill>
              </a:defRPr>
            </a:lvl5pPr>
          </a:lstStyle>
          <a:p>
            <a:pPr lvl="0"/>
            <a:r>
              <a:rPr lang="en-US" altLang="ko-KR" dirty="0"/>
              <a:t> </a:t>
            </a:r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3FB35F-9375-4701-9C13-AE6CF946C9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670618" y="429278"/>
            <a:ext cx="1967728" cy="4998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829656-408C-4462-9B71-7D3820608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42769" r="65994" b="6494"/>
          <a:stretch/>
        </p:blipFill>
        <p:spPr>
          <a:xfrm rot="17870458">
            <a:off x="12902935" y="5138212"/>
            <a:ext cx="6613957" cy="5783326"/>
          </a:xfrm>
          <a:custGeom>
            <a:avLst/>
            <a:gdLst>
              <a:gd name="connsiteX0" fmla="*/ 4767959 w 6613957"/>
              <a:gd name="connsiteY0" fmla="*/ 0 h 5783326"/>
              <a:gd name="connsiteX1" fmla="*/ 6613957 w 6613957"/>
              <a:gd name="connsiteY1" fmla="*/ 3495187 h 5783326"/>
              <a:gd name="connsiteX2" fmla="*/ 2281628 w 6613957"/>
              <a:gd name="connsiteY2" fmla="*/ 5783326 h 5783326"/>
              <a:gd name="connsiteX3" fmla="*/ 0 w 6613957"/>
              <a:gd name="connsiteY3" fmla="*/ 1463323 h 5783326"/>
              <a:gd name="connsiteX4" fmla="*/ 0 w 6613957"/>
              <a:gd name="connsiteY4" fmla="*/ 1314801 h 5783326"/>
              <a:gd name="connsiteX5" fmla="*/ 2489427 w 6613957"/>
              <a:gd name="connsiteY5" fmla="*/ 0 h 578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957" h="5783326">
                <a:moveTo>
                  <a:pt x="4767959" y="0"/>
                </a:moveTo>
                <a:lnTo>
                  <a:pt x="6613957" y="3495187"/>
                </a:lnTo>
                <a:lnTo>
                  <a:pt x="2281628" y="5783326"/>
                </a:lnTo>
                <a:lnTo>
                  <a:pt x="0" y="1463323"/>
                </a:lnTo>
                <a:lnTo>
                  <a:pt x="0" y="1314801"/>
                </a:lnTo>
                <a:lnTo>
                  <a:pt x="2489427" y="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901E-318A-42EE-A9B7-E22599DDD8D7}"/>
              </a:ext>
            </a:extLst>
          </p:cNvPr>
          <p:cNvSpPr txBox="1"/>
          <p:nvPr userDrawn="1"/>
        </p:nvSpPr>
        <p:spPr>
          <a:xfrm>
            <a:off x="16829903" y="9218141"/>
            <a:ext cx="121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4FB7B8-D2EA-485D-B71B-D5955EE0BCDA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37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C7744FD-6C16-8761-287A-5DF3B3B28EA5}"/>
              </a:ext>
            </a:extLst>
          </p:cNvPr>
          <p:cNvSpPr/>
          <p:nvPr userDrawn="1"/>
        </p:nvSpPr>
        <p:spPr>
          <a:xfrm>
            <a:off x="494066" y="607370"/>
            <a:ext cx="139485" cy="139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AF9064E-2315-7B75-EC0D-3B09C405BB0B}"/>
              </a:ext>
            </a:extLst>
          </p:cNvPr>
          <p:cNvCxnSpPr>
            <a:cxnSpLocks/>
          </p:cNvCxnSpPr>
          <p:nvPr userDrawn="1"/>
        </p:nvCxnSpPr>
        <p:spPr>
          <a:xfrm>
            <a:off x="563808" y="0"/>
            <a:ext cx="0" cy="677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6325F69-921C-B7A6-F898-0436EBCD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599804"/>
            <a:ext cx="15773400" cy="482236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BA85C6C6-C674-3BD6-044D-8E0F72FDB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0879" y="265252"/>
            <a:ext cx="15773400" cy="334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9A23ABD6-1E61-6802-034E-EAF1652BC1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879" y="1416592"/>
            <a:ext cx="16309074" cy="785812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800"/>
              </a:spcBef>
              <a:buFontTx/>
              <a:buBlip>
                <a:blip r:embed="rId2"/>
              </a:buBlip>
              <a:defRPr sz="4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  <a:lvl2pPr marL="742950" indent="-285750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>
                <a:solidFill>
                  <a:srgbClr val="575858"/>
                </a:solidFill>
                <a:latin typeface="+mj-ea"/>
                <a:ea typeface="+mj-ea"/>
              </a:defRPr>
            </a:lvl2pPr>
            <a:lvl3pPr marL="1143000" indent="-228600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>
                <a:solidFill>
                  <a:srgbClr val="575858"/>
                </a:solidFill>
              </a:defRPr>
            </a:lvl3pPr>
            <a:lvl4pPr marL="1600200" indent="-228600">
              <a:spcBef>
                <a:spcPts val="1800"/>
              </a:spcBef>
              <a:buFont typeface="나눔바른고딕"/>
              <a:buChar char="▫"/>
              <a:defRPr sz="3200">
                <a:solidFill>
                  <a:srgbClr val="575858"/>
                </a:solidFill>
              </a:defRPr>
            </a:lvl4pPr>
            <a:lvl5pPr>
              <a:spcBef>
                <a:spcPts val="1800"/>
              </a:spcBef>
              <a:defRPr sz="2800">
                <a:solidFill>
                  <a:srgbClr val="575858"/>
                </a:solidFill>
              </a:defRPr>
            </a:lvl5pPr>
          </a:lstStyle>
          <a:p>
            <a:pPr lvl="0"/>
            <a:r>
              <a:rPr lang="en-US" altLang="ko-KR" dirty="0"/>
              <a:t> </a:t>
            </a:r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45A2D4-15C6-961C-F37F-1B3FF340F3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85581" y="7038461"/>
            <a:ext cx="2785730" cy="27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6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72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storage.googleapis.com/download.tensorflow.org/models/tflite/posenet_mobilenet_v1_100_257x257_multi_kpt_stripped.tflit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.boannews.com/html/detail.html?idx=125345" TargetMode="External"/><Relationship Id="rId7" Type="http://schemas.openxmlformats.org/officeDocument/2006/relationships/hyperlink" Target="https://paperswithcode.com/dataset/human3-6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i3d.imar.ro/chi3d" TargetMode="External"/><Relationship Id="rId5" Type="http://schemas.openxmlformats.org/officeDocument/2006/relationships/hyperlink" Target="https://sc3d.imar.ro/humansc3d" TargetMode="External"/><Relationship Id="rId4" Type="http://schemas.openxmlformats.org/officeDocument/2006/relationships/hyperlink" Target="https://m.boannews.com/html/detail.html?idx=125342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4"/>
          <p:cNvSpPr/>
          <p:nvPr/>
        </p:nvSpPr>
        <p:spPr>
          <a:xfrm>
            <a:off x="955673" y="2794160"/>
            <a:ext cx="16376651" cy="189929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i="0" u="none" strike="noStrike"/>
              <a:t>HPE(Human Pose Estimation)</a:t>
            </a:r>
            <a:r>
              <a:rPr sz="4800" b="1" i="0" u="none" strike="noStrike"/>
              <a:t>를 통한 환자 관리 모듈 개발</a:t>
            </a:r>
          </a:p>
        </p:txBody>
      </p:sp>
      <p:sp>
        <p:nvSpPr>
          <p:cNvPr id="6" name="Object4"/>
          <p:cNvSpPr/>
          <p:nvPr/>
        </p:nvSpPr>
        <p:spPr>
          <a:xfrm>
            <a:off x="1657347" y="5007296"/>
            <a:ext cx="14891794" cy="200810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팀 명 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: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OwO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참가자 성명 </a:t>
            </a:r>
            <a:r>
              <a:rPr lang="en-US" altLang="ko-KR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:</a:t>
            </a:r>
            <a:r>
              <a:rPr lang="ko-KR" altLang="en-US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하 규 승</a:t>
            </a:r>
            <a:r>
              <a:rPr lang="en-US" altLang="ko-KR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(</a:t>
            </a:r>
            <a:r>
              <a:rPr lang="ko-KR" altLang="en-US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팀장</a:t>
            </a:r>
            <a:r>
              <a:rPr lang="en-US" altLang="ko-KR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),</a:t>
            </a:r>
            <a:r>
              <a:rPr lang="ko-KR" altLang="en-US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김 효 준</a:t>
            </a:r>
            <a:r>
              <a:rPr lang="en-US" altLang="ko-KR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,</a:t>
            </a:r>
            <a:r>
              <a:rPr lang="ko-KR" altLang="en-US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이 수 빈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서비스 형태 </a:t>
            </a:r>
            <a:r>
              <a:rPr lang="en-US" altLang="ko-KR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:</a:t>
            </a:r>
            <a:r>
              <a:rPr lang="ko-KR" altLang="en-US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앱</a:t>
            </a:r>
            <a:r>
              <a:rPr lang="en-US" altLang="ko-KR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,</a:t>
            </a:r>
            <a:r>
              <a:rPr lang="ko-KR" altLang="en-US" sz="30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임베디드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20090" y="4048125"/>
          <a:ext cx="8050188" cy="509904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050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23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500"/>
                        <a:t>기능 요구사항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3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/>
                        <a:t>모듈 외형 모델링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9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/>
                        <a:t>스마트폰과 </a:t>
                      </a:r>
                      <a:r>
                        <a:rPr lang="en-US" altLang="ko-KR" sz="2500" b="1"/>
                        <a:t>Gateway</a:t>
                      </a:r>
                      <a:r>
                        <a:rPr lang="ko-KR" altLang="en-US" sz="2500" b="1"/>
                        <a:t> 간의 통신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3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/>
                        <a:t>자세 추론 모델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80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/>
                        <a:t>스마트폰 </a:t>
                      </a:r>
                      <a:r>
                        <a:rPr lang="en-US" altLang="ko-KR" sz="2500" b="1"/>
                        <a:t>application UI </a:t>
                      </a:r>
                      <a:r>
                        <a:rPr lang="ko-KR" altLang="en-US" sz="2500" b="1"/>
                        <a:t>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541193" y="4048125"/>
          <a:ext cx="8050188" cy="50292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050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53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500"/>
                        <a:t>사용자 요구사항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/>
                        <a:t>가격이 저렴할 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/>
                        <a:t>설치 및 사용이 편하며 유지보수가 잘될 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/>
                        <a:t>시스템의 정확도가 높을 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/>
                        <a:t>인식 및 처리 속도가 삐를 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사각형: 둥근 모서리 5"/>
          <p:cNvSpPr/>
          <p:nvPr/>
        </p:nvSpPr>
        <p:spPr>
          <a:xfrm>
            <a:off x="6222997" y="2082801"/>
            <a:ext cx="5842004" cy="1349374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5000"/>
          </a:p>
        </p:txBody>
      </p:sp>
      <p:sp>
        <p:nvSpPr>
          <p:cNvPr id="7" name="TextBox 6"/>
          <p:cNvSpPr txBox="1"/>
          <p:nvPr/>
        </p:nvSpPr>
        <p:spPr>
          <a:xfrm>
            <a:off x="5760720" y="2333467"/>
            <a:ext cx="6905624" cy="848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b="1"/>
              <a:t>요구사항</a:t>
            </a:r>
          </a:p>
        </p:txBody>
      </p:sp>
      <p:cxnSp>
        <p:nvCxnSpPr>
          <p:cNvPr id="9" name="직선 연결선 8"/>
          <p:cNvCxnSpPr>
            <a:stCxn id="4" idx="0"/>
          </p:cNvCxnSpPr>
          <p:nvPr/>
        </p:nvCxnSpPr>
        <p:spPr>
          <a:xfrm>
            <a:off x="4745184" y="4048125"/>
            <a:ext cx="914400" cy="914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/>
          <p:cNvCxnSpPr>
            <a:stCxn id="6" idx="3"/>
            <a:endCxn id="5" idx="0"/>
          </p:cNvCxnSpPr>
          <p:nvPr/>
        </p:nvCxnSpPr>
        <p:spPr>
          <a:xfrm>
            <a:off x="12065002" y="2757488"/>
            <a:ext cx="1501285" cy="1290636"/>
          </a:xfrm>
          <a:prstGeom prst="bentConnector2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/>
          <p:cNvCxnSpPr>
            <a:stCxn id="6" idx="1"/>
            <a:endCxn id="4" idx="0"/>
          </p:cNvCxnSpPr>
          <p:nvPr/>
        </p:nvCxnSpPr>
        <p:spPr>
          <a:xfrm flipH="1">
            <a:off x="4745184" y="2757488"/>
            <a:ext cx="1477814" cy="1290636"/>
          </a:xfrm>
          <a:prstGeom prst="bentConnector2">
            <a:avLst/>
          </a:prstGeom>
          <a:ln w="38100">
            <a:solidFill>
              <a:schemeClr val="accent1">
                <a:shade val="20000"/>
              </a:schemeClr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r>
              <a:rPr lang="ko-KR" altLang="en-US"/>
              <a:t>개발 환경</a:t>
            </a:r>
            <a:br>
              <a:rPr lang="ko-KR" altLang="en-US"/>
            </a:br>
            <a:br>
              <a:rPr lang="ko-KR" altLang="en-US"/>
            </a:br>
            <a:br>
              <a:rPr lang="ko-KR" altLang="en-US"/>
            </a:b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457200" lvl="1" indent="0">
              <a:buNone/>
              <a:defRPr/>
            </a:pPr>
            <a:r>
              <a:rPr lang="en-US" altLang="ko-KR"/>
              <a:t>				</a:t>
            </a:r>
            <a:r>
              <a:rPr lang="ko-KR" altLang="en-US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4165" y="3626638"/>
            <a:ext cx="5813466" cy="38575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98685" y="3626637"/>
            <a:ext cx="3494239" cy="34414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95509" y="7579867"/>
            <a:ext cx="7732158" cy="17407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64298" y="8297140"/>
            <a:ext cx="391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/>
              <a:t>라즈베리 파이 </a:t>
            </a:r>
            <a:r>
              <a:rPr lang="en-US" altLang="ko-KR" sz="3200" b="1"/>
              <a:t>5 8GB</a:t>
            </a:r>
            <a:endParaRPr lang="ko-KR" altLang="en-US" sz="32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개발 환경</a:t>
            </a:r>
            <a:br>
              <a:rPr lang="ko-KR" altLang="en-US"/>
            </a:br>
            <a:br>
              <a:rPr lang="ko-KR" altLang="en-US"/>
            </a:b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457200" lvl="1" indent="0">
              <a:buNone/>
              <a:defRPr/>
            </a:pPr>
            <a:r>
              <a:rPr lang="en-US" altLang="ko-KR"/>
              <a:t>				</a:t>
            </a:r>
            <a:r>
              <a:rPr lang="ko-KR" altLang="en-US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032954"/>
            <a:ext cx="6255405" cy="44172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87804" y="4254117"/>
            <a:ext cx="7066597" cy="3974960"/>
          </a:xfrm>
          <a:prstGeom prst="rect">
            <a:avLst/>
          </a:prstGeom>
        </p:spPr>
      </p:pic>
      <p:sp>
        <p:nvSpPr>
          <p:cNvPr id="4" name="AutoShape 2" descr="Android Studio i..."/>
          <p:cNvSpPr>
            <a:spLocks noChangeAspect="1" noChangeArrowheads="1"/>
          </p:cNvSpPr>
          <p:nvPr/>
        </p:nvSpPr>
        <p:spPr>
          <a:xfrm>
            <a:off x="8991599" y="4991099"/>
            <a:ext cx="3040997" cy="3040997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AutoShape 4" descr="Android Studio 프로젝트 생성 및 가상 에뮬레이터 설치하기"/>
          <p:cNvSpPr>
            <a:spLocks noChangeAspect="1" noChangeArrowheads="1"/>
          </p:cNvSpPr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AutoShape 6" descr="Android Studio 프로젝트 생성 및 가상 에뮬레이터 설치하기"/>
          <p:cNvSpPr>
            <a:spLocks noChangeAspect="1" noChangeArrowheads="1"/>
          </p:cNvSpPr>
          <p:nvPr/>
        </p:nvSpPr>
        <p:spPr>
          <a:xfrm>
            <a:off x="9143999" y="5143499"/>
            <a:ext cx="4931229" cy="4931229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896268" y="4991100"/>
            <a:ext cx="5745043" cy="2748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</a:t>
            </a:r>
            <a:r>
              <a:rPr lang="ko-KR" altLang="en-US" dirty="0"/>
              <a:t>모듈 외형 선정</a:t>
            </a:r>
            <a:r>
              <a:rPr lang="en-US" altLang="ko-KR" dirty="0"/>
              <a:t>,</a:t>
            </a:r>
            <a:r>
              <a:rPr lang="ko-KR" altLang="en-US" dirty="0"/>
              <a:t> 모델링 및 출력</a:t>
            </a:r>
            <a:br>
              <a:rPr lang="ko-KR" altLang="en-US" dirty="0"/>
            </a:b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  <a:p>
            <a:pPr marL="457200" lvl="1" indent="0">
              <a:buNone/>
              <a:defRPr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854900-0685-98E5-8D6D-1E37BE89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878" y="6347809"/>
            <a:ext cx="3062870" cy="2912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B55DB0-36E5-1CB4-AC68-7D985E8C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240" y="1836759"/>
            <a:ext cx="3414647" cy="3524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5142A8-E4DD-C9F8-40B8-131EE2B698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821" b="3973"/>
          <a:stretch/>
        </p:blipFill>
        <p:spPr>
          <a:xfrm>
            <a:off x="13361814" y="6347809"/>
            <a:ext cx="3213072" cy="2912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17508F-36DB-FF45-2A5D-0FECED37101C}"/>
              </a:ext>
            </a:extLst>
          </p:cNvPr>
          <p:cNvSpPr txBox="1"/>
          <p:nvPr/>
        </p:nvSpPr>
        <p:spPr>
          <a:xfrm>
            <a:off x="12576748" y="560090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시안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6514B-8D63-5201-AA5A-DDD34E4DD8C4}"/>
              </a:ext>
            </a:extLst>
          </p:cNvPr>
          <p:cNvSpPr txBox="1"/>
          <p:nvPr/>
        </p:nvSpPr>
        <p:spPr>
          <a:xfrm>
            <a:off x="12576748" y="952751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시안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26765C-0011-4947-8CD3-C1FFFA4F3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114" y="4319523"/>
            <a:ext cx="6764984" cy="405657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0F13AF7-39D5-8951-7004-AEE7126C4655}"/>
              </a:ext>
            </a:extLst>
          </p:cNvPr>
          <p:cNvSpPr/>
          <p:nvPr/>
        </p:nvSpPr>
        <p:spPr>
          <a:xfrm>
            <a:off x="2458386" y="4394942"/>
            <a:ext cx="1656613" cy="16566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BFB69F-5441-4F0A-8121-D96127AEC660}"/>
              </a:ext>
            </a:extLst>
          </p:cNvPr>
          <p:cNvSpPr/>
          <p:nvPr/>
        </p:nvSpPr>
        <p:spPr>
          <a:xfrm>
            <a:off x="3265233" y="6445187"/>
            <a:ext cx="1810593" cy="181059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디바이스 통신 구현</a:t>
            </a:r>
            <a:br>
              <a:rPr lang="ko-KR" altLang="en-US"/>
            </a:br>
            <a:r>
              <a:rPr lang="en-US" altLang="ko-KR"/>
              <a:t>				</a:t>
            </a:r>
            <a:r>
              <a:rPr lang="ko-KR" altLang="en-US"/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71227" y="4649730"/>
            <a:ext cx="3069028" cy="30449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0623" y="5259015"/>
            <a:ext cx="2509543" cy="1826340"/>
          </a:xfrm>
          <a:prstGeom prst="rect">
            <a:avLst/>
          </a:prstGeom>
        </p:spPr>
      </p:pic>
      <p:sp>
        <p:nvSpPr>
          <p:cNvPr id="12" name="화살표: 오른쪽 11"/>
          <p:cNvSpPr/>
          <p:nvPr/>
        </p:nvSpPr>
        <p:spPr>
          <a:xfrm>
            <a:off x="4176250" y="6041850"/>
            <a:ext cx="1468892" cy="2698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84325" y="5706233"/>
            <a:ext cx="6527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MIPI</a:t>
            </a:r>
            <a:endParaRPr lang="ko-KR" altLang="en-US"/>
          </a:p>
        </p:txBody>
      </p:sp>
      <p:sp>
        <p:nvSpPr>
          <p:cNvPr id="14" name="화살표: 오른쪽 13"/>
          <p:cNvSpPr/>
          <p:nvPr/>
        </p:nvSpPr>
        <p:spPr>
          <a:xfrm>
            <a:off x="9166340" y="6041850"/>
            <a:ext cx="2346048" cy="2698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096076" y="5429234"/>
            <a:ext cx="24865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/>
              <a:t>IP</a:t>
            </a:r>
            <a:r>
              <a:rPr lang="ko-KR" altLang="en-US"/>
              <a:t>통신</a:t>
            </a:r>
          </a:p>
          <a:p>
            <a:pPr algn="ctr">
              <a:defRPr/>
            </a:pPr>
            <a:r>
              <a:rPr lang="en-US" altLang="ko-KR"/>
              <a:t>(HTML </a:t>
            </a:r>
            <a:r>
              <a:rPr lang="ko-KR" altLang="en-US"/>
              <a:t>서버</a:t>
            </a:r>
            <a:r>
              <a:rPr lang="en-US" altLang="ko-KR"/>
              <a:t> </a:t>
            </a:r>
            <a:r>
              <a:rPr lang="ko-KR" altLang="en-US"/>
              <a:t>스트리밍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3279576" y="4769379"/>
            <a:ext cx="4286250" cy="2857500"/>
          </a:xfrm>
          <a:prstGeom prst="rect">
            <a:avLst/>
          </a:prstGeom>
          <a:noFill/>
        </p:spPr>
      </p:pic>
      <p:pic>
        <p:nvPicPr>
          <p:cNvPr id="1028" name="Picture 4" descr="Internet - Free web icons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738472" y="5493567"/>
            <a:ext cx="1357234" cy="1357234"/>
          </a:xfrm>
          <a:prstGeom prst="rect">
            <a:avLst/>
          </a:prstGeom>
          <a:noFill/>
        </p:spPr>
      </p:pic>
      <p:sp>
        <p:nvSpPr>
          <p:cNvPr id="17" name="화살표: 오른쪽 16"/>
          <p:cNvSpPr/>
          <p:nvPr/>
        </p:nvSpPr>
        <p:spPr>
          <a:xfrm>
            <a:off x="13321790" y="6041850"/>
            <a:ext cx="787371" cy="2698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3409141" y="5672518"/>
            <a:ext cx="61266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App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HPE(Human Pose Estimation)</a:t>
            </a:r>
            <a:r>
              <a:rPr lang="ko-KR" altLang="en-US"/>
              <a:t>모델 학습</a:t>
            </a:r>
            <a:r>
              <a:rPr lang="en-US" altLang="ko-KR"/>
              <a:t>			</a:t>
            </a:r>
            <a:r>
              <a:rPr lang="ko-KR" altLang="en-US"/>
              <a:t> 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392185" y="3804987"/>
            <a:ext cx="8556286" cy="3606209"/>
            <a:chOff x="392185" y="3804987"/>
            <a:chExt cx="8556286" cy="3606209"/>
          </a:xfrm>
        </p:grpSpPr>
        <p:sp>
          <p:nvSpPr>
            <p:cNvPr id="6" name="사각형: 둥근 모서리 5"/>
            <p:cNvSpPr/>
            <p:nvPr/>
          </p:nvSpPr>
          <p:spPr>
            <a:xfrm>
              <a:off x="731887" y="3804987"/>
              <a:ext cx="1469036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Input_layer</a:t>
              </a:r>
              <a:endParaRPr lang="ko-KR" altLang="en-US"/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392185" y="5176088"/>
              <a:ext cx="2148441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Conv1D</a:t>
              </a:r>
            </a:p>
            <a:p>
              <a:pPr algn="ctr">
                <a:defRPr/>
              </a:pPr>
              <a:r>
                <a:rPr lang="en-US" altLang="ko-KR"/>
                <a:t>Kernel&lt;3*24*16&gt;</a:t>
              </a:r>
            </a:p>
            <a:p>
              <a:pPr algn="ctr">
                <a:defRPr/>
              </a:pPr>
              <a:r>
                <a:rPr lang="en-US" altLang="ko-KR"/>
                <a:t>Bias&lt;16&gt;</a:t>
              </a:r>
              <a:endParaRPr lang="ko-KR" altLang="en-US"/>
            </a:p>
          </p:txBody>
        </p:sp>
        <p:sp>
          <p:nvSpPr>
            <p:cNvPr id="9" name="사각형: 둥근 모서리 8"/>
            <p:cNvSpPr/>
            <p:nvPr/>
          </p:nvSpPr>
          <p:spPr>
            <a:xfrm>
              <a:off x="392185" y="6547189"/>
              <a:ext cx="2148441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Conv1D</a:t>
              </a:r>
            </a:p>
            <a:p>
              <a:pPr algn="ctr">
                <a:defRPr/>
              </a:pPr>
              <a:r>
                <a:rPr lang="en-US" altLang="ko-KR"/>
                <a:t>Kernel&lt;3*24*32&gt;</a:t>
              </a:r>
            </a:p>
            <a:p>
              <a:pPr algn="ctr">
                <a:defRPr/>
              </a:pPr>
              <a:r>
                <a:rPr lang="en-US" altLang="ko-KR"/>
                <a:t>Bias&lt;32&gt;</a:t>
              </a:r>
              <a:endParaRPr lang="ko-KR" altLang="en-US"/>
            </a:p>
          </p:txBody>
        </p:sp>
        <p:sp>
          <p:nvSpPr>
            <p:cNvPr id="10" name="사각형: 둥근 모서리 9"/>
            <p:cNvSpPr/>
            <p:nvPr/>
          </p:nvSpPr>
          <p:spPr>
            <a:xfrm>
              <a:off x="3229737" y="4102079"/>
              <a:ext cx="3263454" cy="1133830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LSTM</a:t>
              </a:r>
            </a:p>
            <a:p>
              <a:pPr algn="ctr">
                <a:defRPr/>
              </a:pPr>
              <a:r>
                <a:rPr lang="en-US" altLang="ko-KR"/>
                <a:t>Kernel&lt;32*200&gt;</a:t>
              </a:r>
            </a:p>
            <a:p>
              <a:pPr algn="ctr">
                <a:defRPr/>
              </a:pPr>
              <a:r>
                <a:rPr lang="en-US" altLang="ko-KR"/>
                <a:t>Recur_Kernel&lt;50*200&gt;</a:t>
              </a:r>
            </a:p>
            <a:p>
              <a:pPr algn="ctr">
                <a:defRPr/>
              </a:pPr>
              <a:r>
                <a:rPr lang="en-US" altLang="ko-KR"/>
                <a:t>Bias&lt;200&gt;</a:t>
              </a:r>
              <a:endParaRPr lang="ko-KR" altLang="en-US"/>
            </a:p>
          </p:txBody>
        </p:sp>
        <p:sp>
          <p:nvSpPr>
            <p:cNvPr id="11" name="사각형: 둥근 모서리 10"/>
            <p:cNvSpPr/>
            <p:nvPr/>
          </p:nvSpPr>
          <p:spPr>
            <a:xfrm>
              <a:off x="3229737" y="5845362"/>
              <a:ext cx="3263454" cy="1133830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LSTM</a:t>
              </a:r>
            </a:p>
            <a:p>
              <a:pPr algn="ctr">
                <a:defRPr/>
              </a:pPr>
              <a:r>
                <a:rPr lang="en-US" altLang="ko-KR"/>
                <a:t>Kernel&lt;32*200&gt;</a:t>
              </a:r>
            </a:p>
            <a:p>
              <a:pPr algn="ctr">
                <a:defRPr/>
              </a:pPr>
              <a:r>
                <a:rPr lang="en-US" altLang="ko-KR"/>
                <a:t>Recur_Kernel&lt;50*200&gt;</a:t>
              </a:r>
            </a:p>
            <a:p>
              <a:pPr algn="ctr">
                <a:defRPr/>
              </a:pPr>
              <a:r>
                <a:rPr lang="en-US" altLang="ko-KR"/>
                <a:t>Bias&lt;200&gt;</a:t>
              </a:r>
              <a:endParaRPr lang="ko-KR" altLang="en-US"/>
            </a:p>
          </p:txBody>
        </p:sp>
        <p:sp>
          <p:nvSpPr>
            <p:cNvPr id="12" name="사각형: 둥근 모서리 11"/>
            <p:cNvSpPr/>
            <p:nvPr/>
          </p:nvSpPr>
          <p:spPr>
            <a:xfrm>
              <a:off x="7292398" y="3831417"/>
              <a:ext cx="1469036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Dropout</a:t>
              </a:r>
              <a:endParaRPr lang="ko-KR" altLang="en-US"/>
            </a:p>
          </p:txBody>
        </p:sp>
        <p:sp>
          <p:nvSpPr>
            <p:cNvPr id="14" name="사각형: 둥근 모서리 13"/>
            <p:cNvSpPr/>
            <p:nvPr/>
          </p:nvSpPr>
          <p:spPr>
            <a:xfrm>
              <a:off x="7105361" y="5176088"/>
              <a:ext cx="1843110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Dense</a:t>
              </a:r>
            </a:p>
            <a:p>
              <a:pPr algn="ctr">
                <a:defRPr/>
              </a:pPr>
              <a:r>
                <a:rPr lang="en-US" altLang="ko-KR"/>
                <a:t>Kernel&lt;50*32&gt;</a:t>
              </a:r>
            </a:p>
            <a:p>
              <a:pPr algn="ctr">
                <a:defRPr/>
              </a:pPr>
              <a:r>
                <a:rPr lang="en-US" altLang="ko-KR"/>
                <a:t>Bias&lt;32&gt;</a:t>
              </a:r>
              <a:endParaRPr lang="ko-KR" altLang="en-US"/>
            </a:p>
          </p:txBody>
        </p:sp>
        <p:sp>
          <p:nvSpPr>
            <p:cNvPr id="15" name="사각형: 둥근 모서리 14"/>
            <p:cNvSpPr/>
            <p:nvPr/>
          </p:nvSpPr>
          <p:spPr>
            <a:xfrm>
              <a:off x="7105361" y="6547189"/>
              <a:ext cx="1843110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Dense</a:t>
              </a:r>
            </a:p>
            <a:p>
              <a:pPr algn="ctr">
                <a:defRPr/>
              </a:pPr>
              <a:r>
                <a:rPr lang="en-US" altLang="ko-KR"/>
                <a:t>Kernel&lt;32*17&gt;</a:t>
              </a:r>
            </a:p>
            <a:p>
              <a:pPr algn="ctr">
                <a:defRPr/>
              </a:pPr>
              <a:r>
                <a:rPr lang="en-US" altLang="ko-KR"/>
                <a:t>Bias&lt;17&gt;</a:t>
              </a:r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6" idx="2"/>
              <a:endCxn id="7" idx="0"/>
            </p:cNvCxnSpPr>
            <p:nvPr/>
          </p:nvCxnSpPr>
          <p:spPr>
            <a:xfrm>
              <a:off x="1466405" y="4668994"/>
              <a:ext cx="1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7" idx="2"/>
              <a:endCxn id="9" idx="0"/>
            </p:cNvCxnSpPr>
            <p:nvPr/>
          </p:nvCxnSpPr>
          <p:spPr>
            <a:xfrm>
              <a:off x="1466406" y="6040095"/>
              <a:ext cx="0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/>
            <p:cNvCxnSpPr>
              <a:stCxn id="9" idx="3"/>
              <a:endCxn id="10" idx="1"/>
            </p:cNvCxnSpPr>
            <p:nvPr/>
          </p:nvCxnSpPr>
          <p:spPr>
            <a:xfrm flipV="1">
              <a:off x="2540626" y="4668994"/>
              <a:ext cx="689111" cy="23101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/>
            <p:cNvCxnSpPr>
              <a:stCxn id="11" idx="3"/>
              <a:endCxn id="12" idx="1"/>
            </p:cNvCxnSpPr>
            <p:nvPr/>
          </p:nvCxnSpPr>
          <p:spPr>
            <a:xfrm flipV="1">
              <a:off x="6493191" y="4263421"/>
              <a:ext cx="799207" cy="214885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0" idx="2"/>
              <a:endCxn id="11" idx="0"/>
            </p:cNvCxnSpPr>
            <p:nvPr/>
          </p:nvCxnSpPr>
          <p:spPr>
            <a:xfrm>
              <a:off x="4861464" y="5235909"/>
              <a:ext cx="0" cy="609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2" idx="2"/>
              <a:endCxn id="14" idx="0"/>
            </p:cNvCxnSpPr>
            <p:nvPr/>
          </p:nvCxnSpPr>
          <p:spPr>
            <a:xfrm>
              <a:off x="8026916" y="4695424"/>
              <a:ext cx="0" cy="480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4" idx="2"/>
              <a:endCxn id="15" idx="0"/>
            </p:cNvCxnSpPr>
            <p:nvPr/>
          </p:nvCxnSpPr>
          <p:spPr>
            <a:xfrm>
              <a:off x="8026916" y="6040095"/>
              <a:ext cx="0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3389747" y="7588645"/>
            <a:ext cx="294343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/>
              <a:t>LSTM </a:t>
            </a:r>
            <a:r>
              <a:rPr lang="ko-KR" altLang="en-US" sz="3000"/>
              <a:t>모델 구조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9340755" y="3804987"/>
            <a:ext cx="8556286" cy="3606209"/>
            <a:chOff x="9340755" y="3804987"/>
            <a:chExt cx="8556286" cy="3606209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9680457" y="3804987"/>
              <a:ext cx="1469036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Input_layer</a:t>
              </a:r>
              <a:endParaRPr lang="ko-KR" altLang="en-US"/>
            </a:p>
          </p:txBody>
        </p:sp>
        <p:sp>
          <p:nvSpPr>
            <p:cNvPr id="33" name="사각형: 둥근 모서리 32"/>
            <p:cNvSpPr/>
            <p:nvPr/>
          </p:nvSpPr>
          <p:spPr>
            <a:xfrm>
              <a:off x="9340755" y="5176088"/>
              <a:ext cx="2148441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Conv1D</a:t>
              </a:r>
            </a:p>
            <a:p>
              <a:pPr algn="ctr">
                <a:defRPr/>
              </a:pPr>
              <a:r>
                <a:rPr lang="en-US" altLang="ko-KR"/>
                <a:t>Kernel&lt;3*24*16&gt;</a:t>
              </a:r>
            </a:p>
            <a:p>
              <a:pPr algn="ctr">
                <a:defRPr/>
              </a:pPr>
              <a:r>
                <a:rPr lang="en-US" altLang="ko-KR"/>
                <a:t>Bias&lt;16&gt;</a:t>
              </a:r>
              <a:endParaRPr lang="ko-KR" altLang="en-US"/>
            </a:p>
          </p:txBody>
        </p:sp>
        <p:sp>
          <p:nvSpPr>
            <p:cNvPr id="34" name="사각형: 둥근 모서리 33"/>
            <p:cNvSpPr/>
            <p:nvPr/>
          </p:nvSpPr>
          <p:spPr>
            <a:xfrm>
              <a:off x="9340755" y="6547189"/>
              <a:ext cx="2148441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Conv1D</a:t>
              </a:r>
            </a:p>
            <a:p>
              <a:pPr algn="ctr">
                <a:defRPr/>
              </a:pPr>
              <a:r>
                <a:rPr lang="en-US" altLang="ko-KR"/>
                <a:t>Kernel&lt;3*16*32&gt;</a:t>
              </a:r>
            </a:p>
            <a:p>
              <a:pPr algn="ctr">
                <a:defRPr/>
              </a:pPr>
              <a:r>
                <a:rPr lang="en-US" altLang="ko-KR"/>
                <a:t>Bias&lt;32&gt;</a:t>
              </a:r>
              <a:endParaRPr lang="ko-KR" altLang="en-US"/>
            </a:p>
          </p:txBody>
        </p:sp>
        <p:sp>
          <p:nvSpPr>
            <p:cNvPr id="35" name="사각형: 둥근 모서리 34"/>
            <p:cNvSpPr/>
            <p:nvPr/>
          </p:nvSpPr>
          <p:spPr>
            <a:xfrm>
              <a:off x="12178307" y="4102079"/>
              <a:ext cx="3263454" cy="1133830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GRU</a:t>
              </a:r>
            </a:p>
            <a:p>
              <a:pPr algn="ctr">
                <a:defRPr/>
              </a:pPr>
              <a:r>
                <a:rPr lang="en-US" altLang="ko-KR"/>
                <a:t>Kernel&lt;32*150&gt;</a:t>
              </a:r>
            </a:p>
            <a:p>
              <a:pPr algn="ctr">
                <a:defRPr/>
              </a:pPr>
              <a:r>
                <a:rPr lang="en-US" altLang="ko-KR"/>
                <a:t>Recur_Kernel&lt;50*150&gt;</a:t>
              </a:r>
            </a:p>
            <a:p>
              <a:pPr algn="ctr">
                <a:defRPr/>
              </a:pPr>
              <a:r>
                <a:rPr lang="en-US" altLang="ko-KR"/>
                <a:t>Bias&lt;2*150&gt;</a:t>
              </a:r>
              <a:endParaRPr lang="ko-KR" altLang="en-US"/>
            </a:p>
          </p:txBody>
        </p:sp>
        <p:sp>
          <p:nvSpPr>
            <p:cNvPr id="36" name="사각형: 둥근 모서리 35"/>
            <p:cNvSpPr/>
            <p:nvPr/>
          </p:nvSpPr>
          <p:spPr>
            <a:xfrm>
              <a:off x="12178307" y="5845362"/>
              <a:ext cx="3263454" cy="1133830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GRU</a:t>
              </a:r>
            </a:p>
            <a:p>
              <a:pPr algn="ctr">
                <a:defRPr/>
              </a:pPr>
              <a:r>
                <a:rPr lang="en-US" altLang="ko-KR"/>
                <a:t>Kernel&lt;50*150&gt;</a:t>
              </a:r>
            </a:p>
            <a:p>
              <a:pPr algn="ctr">
                <a:defRPr/>
              </a:pPr>
              <a:r>
                <a:rPr lang="en-US" altLang="ko-KR"/>
                <a:t>Recur_Kernel&lt;50*150&gt;</a:t>
              </a:r>
            </a:p>
            <a:p>
              <a:pPr algn="ctr">
                <a:defRPr/>
              </a:pPr>
              <a:r>
                <a:rPr lang="en-US" altLang="ko-KR"/>
                <a:t>Bias&lt;2*150&gt;</a:t>
              </a:r>
              <a:endParaRPr lang="ko-KR" altLang="en-US"/>
            </a:p>
          </p:txBody>
        </p:sp>
        <p:sp>
          <p:nvSpPr>
            <p:cNvPr id="37" name="사각형: 둥근 모서리 36"/>
            <p:cNvSpPr/>
            <p:nvPr/>
          </p:nvSpPr>
          <p:spPr>
            <a:xfrm>
              <a:off x="16240968" y="3831417"/>
              <a:ext cx="1469036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Dropout</a:t>
              </a:r>
              <a:endParaRPr lang="ko-KR" altLang="en-US"/>
            </a:p>
          </p:txBody>
        </p:sp>
        <p:sp>
          <p:nvSpPr>
            <p:cNvPr id="38" name="사각형: 둥근 모서리 37"/>
            <p:cNvSpPr/>
            <p:nvPr/>
          </p:nvSpPr>
          <p:spPr>
            <a:xfrm>
              <a:off x="16053931" y="5176088"/>
              <a:ext cx="1843110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Dense</a:t>
              </a:r>
            </a:p>
            <a:p>
              <a:pPr algn="ctr">
                <a:defRPr/>
              </a:pPr>
              <a:r>
                <a:rPr lang="en-US" altLang="ko-KR"/>
                <a:t>Kernel&lt;50*32&gt;</a:t>
              </a:r>
            </a:p>
            <a:p>
              <a:pPr algn="ctr">
                <a:defRPr/>
              </a:pPr>
              <a:r>
                <a:rPr lang="en-US" altLang="ko-KR"/>
                <a:t>Bias&lt;32&gt;</a:t>
              </a:r>
              <a:endParaRPr lang="ko-KR" altLang="en-US"/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16053931" y="6547189"/>
              <a:ext cx="1843110" cy="864007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Dense</a:t>
              </a:r>
            </a:p>
            <a:p>
              <a:pPr algn="ctr">
                <a:defRPr/>
              </a:pPr>
              <a:r>
                <a:rPr lang="en-US" altLang="ko-KR"/>
                <a:t>Kernel&lt;32*17&gt;</a:t>
              </a:r>
            </a:p>
            <a:p>
              <a:pPr algn="ctr">
                <a:defRPr/>
              </a:pPr>
              <a:r>
                <a:rPr lang="en-US" altLang="ko-KR"/>
                <a:t>Bias&lt;17&gt;</a:t>
              </a:r>
              <a:endParaRPr lang="ko-KR" altLang="en-US"/>
            </a:p>
          </p:txBody>
        </p:sp>
        <p:cxnSp>
          <p:nvCxnSpPr>
            <p:cNvPr id="40" name="직선 화살표 연결선 39"/>
            <p:cNvCxnSpPr>
              <a:stCxn id="32" idx="2"/>
              <a:endCxn id="33" idx="0"/>
            </p:cNvCxnSpPr>
            <p:nvPr/>
          </p:nvCxnSpPr>
          <p:spPr>
            <a:xfrm>
              <a:off x="10414975" y="4668994"/>
              <a:ext cx="1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33" idx="2"/>
              <a:endCxn id="34" idx="0"/>
            </p:cNvCxnSpPr>
            <p:nvPr/>
          </p:nvCxnSpPr>
          <p:spPr>
            <a:xfrm>
              <a:off x="10414976" y="6040095"/>
              <a:ext cx="0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/>
            <p:cNvCxnSpPr>
              <a:stCxn id="34" idx="3"/>
              <a:endCxn id="35" idx="1"/>
            </p:cNvCxnSpPr>
            <p:nvPr/>
          </p:nvCxnSpPr>
          <p:spPr>
            <a:xfrm flipV="1">
              <a:off x="11489196" y="4668994"/>
              <a:ext cx="689111" cy="23101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/>
            <p:cNvCxnSpPr>
              <a:stCxn id="36" idx="3"/>
              <a:endCxn id="37" idx="1"/>
            </p:cNvCxnSpPr>
            <p:nvPr/>
          </p:nvCxnSpPr>
          <p:spPr>
            <a:xfrm flipV="1">
              <a:off x="15441761" y="4263421"/>
              <a:ext cx="799207" cy="214885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35" idx="2"/>
              <a:endCxn id="36" idx="0"/>
            </p:cNvCxnSpPr>
            <p:nvPr/>
          </p:nvCxnSpPr>
          <p:spPr>
            <a:xfrm>
              <a:off x="13810034" y="5235909"/>
              <a:ext cx="0" cy="609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37" idx="2"/>
              <a:endCxn id="38" idx="0"/>
            </p:cNvCxnSpPr>
            <p:nvPr/>
          </p:nvCxnSpPr>
          <p:spPr>
            <a:xfrm>
              <a:off x="16975486" y="4695424"/>
              <a:ext cx="0" cy="480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38" idx="2"/>
              <a:endCxn id="39" idx="0"/>
            </p:cNvCxnSpPr>
            <p:nvPr/>
          </p:nvCxnSpPr>
          <p:spPr>
            <a:xfrm>
              <a:off x="16975486" y="6040095"/>
              <a:ext cx="0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12426482" y="7588645"/>
            <a:ext cx="276710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/>
              <a:t>GRU </a:t>
            </a:r>
            <a:r>
              <a:rPr lang="ko-KR" altLang="en-US" sz="3000"/>
              <a:t>모델 구조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6589" y="8747305"/>
            <a:ext cx="17417652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/>
              <a:t>MPJPE</a:t>
            </a:r>
            <a:r>
              <a:rPr lang="ko-KR" altLang="en-US" sz="2500"/>
              <a:t>에서 </a:t>
            </a:r>
            <a:r>
              <a:rPr lang="en-US" altLang="ko-KR" sz="2500"/>
              <a:t>140~200mm</a:t>
            </a:r>
            <a:r>
              <a:rPr lang="ko-KR" altLang="en-US" sz="2500"/>
              <a:t>의 값 </a:t>
            </a:r>
            <a:r>
              <a:rPr lang="en-US" altLang="ko-KR" sz="2500"/>
              <a:t>/ PCK@0.5</a:t>
            </a:r>
            <a:r>
              <a:rPr lang="ko-KR" altLang="en-US" sz="2500"/>
              <a:t>에서 </a:t>
            </a:r>
            <a:r>
              <a:rPr lang="en-US" altLang="ko-KR" sz="2500"/>
              <a:t>Accuracy</a:t>
            </a:r>
            <a:r>
              <a:rPr lang="ko-KR" altLang="en-US" sz="2500"/>
              <a:t>가 </a:t>
            </a:r>
            <a:r>
              <a:rPr lang="en-US" altLang="ko-KR" sz="2500"/>
              <a:t>60~70%</a:t>
            </a:r>
            <a:r>
              <a:rPr lang="ko-KR" altLang="en-US" sz="2500"/>
              <a:t>대의 값을 보임 </a:t>
            </a:r>
            <a:r>
              <a:rPr lang="en-US" altLang="ko-KR" sz="2500"/>
              <a:t>=&gt; </a:t>
            </a:r>
            <a:r>
              <a:rPr lang="ko-KR" altLang="en-US" sz="2500"/>
              <a:t>성능상 문제 많음</a:t>
            </a:r>
            <a:r>
              <a:rPr lang="en-US" altLang="ko-KR" sz="2500"/>
              <a:t>, </a:t>
            </a:r>
            <a:r>
              <a:rPr lang="ko-KR" altLang="en-US" sz="2500"/>
              <a:t>모델 채용 불가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HPE(Human Pose Estimation)</a:t>
            </a:r>
            <a:r>
              <a:rPr lang="ko-KR" altLang="en-US"/>
              <a:t>모델 적용</a:t>
            </a:r>
            <a:r>
              <a:rPr lang="en-US" altLang="ko-KR"/>
              <a:t>			</a:t>
            </a:r>
            <a:r>
              <a:rPr lang="ko-KR" altLang="en-US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92525" y="4904973"/>
            <a:ext cx="4124591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/>
              <a:t>Tensorflow</a:t>
            </a:r>
            <a:r>
              <a:rPr lang="ko-KR" altLang="en-US" sz="2500"/>
              <a:t>의 </a:t>
            </a:r>
            <a:r>
              <a:rPr lang="en-US" altLang="ko-KR" sz="2500"/>
              <a:t>PoseNet </a:t>
            </a:r>
            <a:r>
              <a:rPr lang="ko-KR" altLang="en-US" sz="2500"/>
              <a:t>사용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04326" y="3877603"/>
            <a:ext cx="4544059" cy="4572638"/>
          </a:xfrm>
          <a:prstGeom prst="rect">
            <a:avLst/>
          </a:prstGeom>
        </p:spPr>
      </p:pic>
      <p:graphicFrame>
        <p:nvGraphicFramePr>
          <p:cNvPr id="13" name="표 15"/>
          <p:cNvGraphicFramePr>
            <a:graphicFrameLocks noGrp="1"/>
          </p:cNvGraphicFramePr>
          <p:nvPr/>
        </p:nvGraphicFramePr>
        <p:xfrm>
          <a:off x="9415434" y="6522758"/>
          <a:ext cx="7620088" cy="130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0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effectLst/>
                        </a:rPr>
                        <a:t>크기</a:t>
                      </a:r>
                      <a:r>
                        <a:rPr lang="en-US" altLang="ko-KR">
                          <a:effectLst/>
                        </a:rPr>
                        <a:t>(</a:t>
                      </a:r>
                      <a:r>
                        <a:rPr lang="en-US">
                          <a:effectLst/>
                        </a:rPr>
                        <a:t>MB)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대기시간</a:t>
                      </a:r>
                      <a:r>
                        <a:rPr lang="en-US" altLang="ko-KR"/>
                        <a:t>(ms)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0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PoseNet(MobileNetV1 </a:t>
                      </a:r>
                      <a:r>
                        <a:rPr lang="ko-KR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백본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, FP32)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13.3MB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338ms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1379" y="3340822"/>
            <a:ext cx="2495898" cy="6354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작품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44000" y="5143500"/>
            <a:ext cx="0" cy="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96400" y="5295900"/>
            <a:ext cx="0" cy="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48800" y="5448300"/>
            <a:ext cx="0" cy="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01200" y="5600700"/>
            <a:ext cx="0" cy="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930526" y="3336925"/>
            <a:ext cx="2111374" cy="21113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5855" y="1710379"/>
            <a:ext cx="3886542" cy="7780641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endCxn id="15" idx="1"/>
          </p:cNvCxnSpPr>
          <p:nvPr/>
        </p:nvCxnSpPr>
        <p:spPr>
          <a:xfrm flipV="1">
            <a:off x="4587878" y="3118887"/>
            <a:ext cx="3513134" cy="1487595"/>
          </a:xfrm>
          <a:prstGeom prst="straightConnector1">
            <a:avLst/>
          </a:prstGeom>
          <a:ln w="5715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16" idx="1"/>
          </p:cNvCxnSpPr>
          <p:nvPr/>
        </p:nvCxnSpPr>
        <p:spPr>
          <a:xfrm flipV="1">
            <a:off x="1978026" y="4559067"/>
            <a:ext cx="6122986" cy="3366574"/>
          </a:xfrm>
          <a:prstGeom prst="straightConnector1">
            <a:avLst/>
          </a:prstGeom>
          <a:noFill/>
          <a:ln w="571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3" name="직선 화살표 연결선 12"/>
          <p:cNvCxnSpPr>
            <a:endCxn id="17" idx="1"/>
          </p:cNvCxnSpPr>
          <p:nvPr/>
        </p:nvCxnSpPr>
        <p:spPr>
          <a:xfrm flipV="1">
            <a:off x="3159126" y="5994082"/>
            <a:ext cx="4941886" cy="1866774"/>
          </a:xfrm>
          <a:prstGeom prst="straightConnector1">
            <a:avLst/>
          </a:prstGeom>
          <a:noFill/>
          <a:ln w="571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4" name="직선 화살표 연결선 13"/>
          <p:cNvCxnSpPr>
            <a:endCxn id="18" idx="1"/>
          </p:cNvCxnSpPr>
          <p:nvPr/>
        </p:nvCxnSpPr>
        <p:spPr>
          <a:xfrm flipV="1">
            <a:off x="4587877" y="7435451"/>
            <a:ext cx="3513136" cy="490189"/>
          </a:xfrm>
          <a:prstGeom prst="straightConnector1">
            <a:avLst/>
          </a:prstGeom>
          <a:noFill/>
          <a:ln w="571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5" name="TextBox 14"/>
          <p:cNvSpPr txBox="1"/>
          <p:nvPr/>
        </p:nvSpPr>
        <p:spPr>
          <a:xfrm>
            <a:off x="8101012" y="2880360"/>
            <a:ext cx="798512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 dirty="0" err="1"/>
              <a:t>메인화면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현재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화면을 재생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01012" y="4320540"/>
            <a:ext cx="798512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전환 버튼 </a:t>
            </a:r>
            <a:r>
              <a:rPr kumimoji="0" lang="en-US" altLang="ko-KR" sz="25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: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실제 영상과 사생활 보호 모드간 전환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01012" y="5760720"/>
            <a:ext cx="9159876" cy="46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녹화버튼 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:</a:t>
            </a: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녹화 버튼을 누른 시점을 기준으로 원할때 녹화 가능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01012" y="7200900"/>
            <a:ext cx="7985126" cy="46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긴급 전화버튼 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:</a:t>
            </a: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누를 시 긴급 전화 연결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4.</a:t>
            </a:r>
            <a:r>
              <a:rPr lang="ko-KR" altLang="en-US" dirty="0"/>
              <a:t> 시연 영상</a:t>
            </a:r>
          </a:p>
        </p:txBody>
      </p:sp>
      <p:pic>
        <p:nvPicPr>
          <p:cNvPr id="4" name="더빙포함(최종)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7210425" y="1714500"/>
            <a:ext cx="38671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2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</a:t>
            </a:r>
            <a:r>
              <a:rPr lang="ko-KR" altLang="en-US" dirty="0"/>
              <a:t>활용 방안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50879" y="1800225"/>
            <a:ext cx="16309074" cy="7858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r>
              <a:rPr lang="ko-KR" altLang="en-US"/>
              <a:t>활용 계획</a:t>
            </a:r>
          </a:p>
          <a:p>
            <a:pPr lvl="1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500">
              <a:solidFill>
                <a:schemeClr val="dk1"/>
              </a:solidFill>
            </a:endParaRPr>
          </a:p>
          <a:p>
            <a:pPr lvl="1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800">
                <a:solidFill>
                  <a:schemeClr val="dk1"/>
                </a:solidFill>
              </a:rPr>
              <a:t>고독사 위험이 있는 </a:t>
            </a:r>
            <a:r>
              <a:rPr lang="en-US" altLang="ko-KR" sz="2800">
                <a:solidFill>
                  <a:schemeClr val="dk1"/>
                </a:solidFill>
              </a:rPr>
              <a:t>1</a:t>
            </a:r>
            <a:r>
              <a:rPr lang="ko-KR" altLang="en-US" sz="2800">
                <a:solidFill>
                  <a:schemeClr val="dk1"/>
                </a:solidFill>
              </a:rPr>
              <a:t>인 가구나 환자가 있는 병원</a:t>
            </a:r>
            <a:r>
              <a:rPr lang="en-US" altLang="ko-KR" sz="2800">
                <a:solidFill>
                  <a:schemeClr val="dk1"/>
                </a:solidFill>
              </a:rPr>
              <a:t>, </a:t>
            </a:r>
            <a:r>
              <a:rPr lang="ko-KR" altLang="en-US" sz="2800">
                <a:solidFill>
                  <a:schemeClr val="dk1"/>
                </a:solidFill>
              </a:rPr>
              <a:t>요양 시설 등에 설치</a:t>
            </a:r>
          </a:p>
          <a:p>
            <a:pPr lvl="1" algn="just">
              <a:lnSpc>
                <a:spcPct val="16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800">
                <a:solidFill>
                  <a:schemeClr val="dk1"/>
                </a:solidFill>
              </a:rPr>
              <a:t>CCTV </a:t>
            </a:r>
            <a:r>
              <a:rPr lang="ko-KR" altLang="en-US" sz="2800">
                <a:solidFill>
                  <a:schemeClr val="dk1"/>
                </a:solidFill>
              </a:rPr>
              <a:t>설치가 불가능한 목욕탕이나 화장실 등에 설치</a:t>
            </a:r>
          </a:p>
          <a:p>
            <a:pPr lvl="1" algn="just">
              <a:lnSpc>
                <a:spcPct val="16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2800">
                <a:solidFill>
                  <a:schemeClr val="dk1"/>
                </a:solidFill>
              </a:rPr>
              <a:t>스마트워치와 같은 보조센서와의 연동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457200" lvl="1" indent="0">
              <a:buNone/>
              <a:defRPr/>
            </a:pPr>
            <a:r>
              <a:rPr lang="en-US" altLang="ko-KR"/>
              <a:t>				</a:t>
            </a:r>
            <a:r>
              <a:rPr lang="ko-KR" altLang="en-US"/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57892" y="5729287"/>
            <a:ext cx="2972215" cy="31055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18550" y="5729286"/>
            <a:ext cx="3668921" cy="31055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5535926"/>
            <a:ext cx="3984316" cy="38551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84316" y="5986676"/>
            <a:ext cx="3181794" cy="299126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87471" y="5977283"/>
            <a:ext cx="2972480" cy="297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Index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576713" y="1487509"/>
            <a:ext cx="7165074" cy="785812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2500"/>
              <a:t>1. </a:t>
            </a:r>
            <a:r>
              <a:rPr lang="ko-KR" altLang="en-US" sz="2500"/>
              <a:t>프로젝트 개요</a:t>
            </a:r>
            <a:endParaRPr lang="en-US" altLang="ko-KR" sz="2500"/>
          </a:p>
          <a:p>
            <a:pPr marL="0" lvl="0" indent="0">
              <a:buNone/>
              <a:defRPr/>
            </a:pPr>
            <a:r>
              <a:rPr lang="ko-KR" altLang="en-US" sz="2500"/>
              <a:t>	</a:t>
            </a:r>
            <a:r>
              <a:rPr lang="en-US" altLang="ko-KR" sz="2500"/>
              <a:t>-</a:t>
            </a:r>
            <a:r>
              <a:rPr lang="ko-KR" altLang="en-US" sz="2500"/>
              <a:t> 개발 배경 및 </a:t>
            </a:r>
            <a:r>
              <a:rPr lang="ko-KR" altLang="en-US" sz="2500">
                <a:solidFill>
                  <a:srgbClr val="3A3C84"/>
                </a:solidFill>
              </a:rPr>
              <a:t>동기</a:t>
            </a:r>
            <a:r>
              <a:rPr lang="en-US" altLang="ko-KR" sz="2500"/>
              <a:t>	</a:t>
            </a:r>
          </a:p>
          <a:p>
            <a:pPr marL="0" indent="0">
              <a:buNone/>
              <a:defRPr/>
            </a:pPr>
            <a:r>
              <a:rPr lang="ko-KR" altLang="en-US" sz="2500"/>
              <a:t>	</a:t>
            </a:r>
            <a:r>
              <a:rPr lang="en-US" altLang="ko-KR" sz="2500"/>
              <a:t>-</a:t>
            </a:r>
            <a:r>
              <a:rPr lang="ko-KR" altLang="en-US" sz="2500"/>
              <a:t>  개발 목표</a:t>
            </a:r>
            <a:r>
              <a:rPr lang="en-US" altLang="ko-KR" sz="2500"/>
              <a:t> </a:t>
            </a:r>
          </a:p>
          <a:p>
            <a:pPr marL="0" indent="0">
              <a:buNone/>
              <a:defRPr/>
            </a:pPr>
            <a:r>
              <a:rPr lang="en-US" altLang="ko-KR" sz="2500"/>
              <a:t>2. </a:t>
            </a:r>
            <a:r>
              <a:rPr lang="ko-KR" altLang="en-US" sz="2500"/>
              <a:t>프로젝트 과정</a:t>
            </a:r>
          </a:p>
          <a:p>
            <a:pPr marL="0" indent="0">
              <a:buNone/>
              <a:defRPr/>
            </a:pPr>
            <a:r>
              <a:rPr lang="ko-KR" altLang="en-US" sz="2500"/>
              <a:t>	</a:t>
            </a:r>
            <a:r>
              <a:rPr lang="en-US" altLang="ko-KR" sz="2500"/>
              <a:t>-</a:t>
            </a:r>
            <a:r>
              <a:rPr lang="ko-KR" altLang="en-US" sz="2500"/>
              <a:t>  시장 분석</a:t>
            </a:r>
            <a:r>
              <a:rPr lang="en-US" altLang="ko-KR" sz="2500"/>
              <a:t> </a:t>
            </a:r>
          </a:p>
          <a:p>
            <a:pPr marL="0" indent="0">
              <a:buNone/>
              <a:defRPr/>
            </a:pPr>
            <a:r>
              <a:rPr lang="ko-KR" altLang="en-US" sz="2500"/>
              <a:t>	</a:t>
            </a:r>
            <a:r>
              <a:rPr lang="en-US" altLang="ko-KR" sz="2500"/>
              <a:t>-</a:t>
            </a:r>
            <a:r>
              <a:rPr lang="ko-KR" altLang="en-US" sz="2500"/>
              <a:t>  기능 및 사용자 요구사항</a:t>
            </a:r>
            <a:r>
              <a:rPr lang="en-US" altLang="ko-KR" sz="2500"/>
              <a:t> </a:t>
            </a:r>
          </a:p>
          <a:p>
            <a:pPr marL="0" indent="0">
              <a:buNone/>
              <a:defRPr/>
            </a:pPr>
            <a:r>
              <a:rPr lang="ko-KR" altLang="en-US" sz="2500"/>
              <a:t>	</a:t>
            </a:r>
            <a:r>
              <a:rPr lang="en-US" altLang="ko-KR" sz="2500"/>
              <a:t>-</a:t>
            </a:r>
            <a:r>
              <a:rPr lang="ko-KR" altLang="en-US" sz="2500"/>
              <a:t>  기존 서비스</a:t>
            </a:r>
            <a:r>
              <a:rPr lang="en-US" altLang="ko-KR" sz="2500"/>
              <a:t>(</a:t>
            </a:r>
            <a:r>
              <a:rPr lang="ko-KR" altLang="en-US" sz="2500"/>
              <a:t>상품</a:t>
            </a:r>
            <a:r>
              <a:rPr lang="en-US" altLang="ko-KR" sz="2500"/>
              <a:t>)</a:t>
            </a:r>
            <a:r>
              <a:rPr lang="ko-KR" altLang="en-US" sz="2500"/>
              <a:t> 대비 차별성</a:t>
            </a:r>
            <a:r>
              <a:rPr lang="en-US" altLang="ko-KR" sz="2500"/>
              <a:t> </a:t>
            </a:r>
          </a:p>
          <a:p>
            <a:pPr marL="0" indent="0">
              <a:buNone/>
              <a:defRPr/>
            </a:pPr>
            <a:r>
              <a:rPr lang="en-US" altLang="ko-KR" sz="2500"/>
              <a:t>3.</a:t>
            </a:r>
            <a:r>
              <a:rPr lang="ko-KR" altLang="en-US" sz="2500"/>
              <a:t> 작품 기능</a:t>
            </a:r>
            <a:r>
              <a:rPr lang="en-US" altLang="ko-KR" sz="2500"/>
              <a:t> </a:t>
            </a:r>
          </a:p>
          <a:p>
            <a:pPr marL="0" indent="0">
              <a:buNone/>
              <a:defRPr/>
            </a:pPr>
            <a:r>
              <a:rPr lang="en-US" altLang="ko-KR" sz="2500"/>
              <a:t>4. </a:t>
            </a:r>
            <a:r>
              <a:rPr lang="ko-KR" altLang="en-US" sz="2500"/>
              <a:t>알고리즘</a:t>
            </a:r>
          </a:p>
          <a:p>
            <a:pPr marL="0" indent="0">
              <a:buNone/>
              <a:defRPr/>
            </a:pPr>
            <a:r>
              <a:rPr lang="en-US" altLang="ko-KR" sz="2500" b="1">
                <a:solidFill>
                  <a:srgbClr val="3A3C84"/>
                </a:solidFill>
              </a:rPr>
              <a:t>5.</a:t>
            </a:r>
            <a:r>
              <a:rPr lang="ko-KR" altLang="en-US" sz="2500" b="1">
                <a:solidFill>
                  <a:srgbClr val="3A3C84"/>
                </a:solidFill>
              </a:rPr>
              <a:t> 시연 영상</a:t>
            </a:r>
            <a:r>
              <a:rPr lang="en-US" altLang="ko-KR" sz="2500" b="1">
                <a:solidFill>
                  <a:srgbClr val="3A3C84"/>
                </a:solidFill>
              </a:rPr>
              <a:t> </a:t>
            </a:r>
          </a:p>
          <a:p>
            <a:pPr marL="0" lvl="0" indent="0">
              <a:buNone/>
              <a:defRPr/>
            </a:pPr>
            <a:r>
              <a:rPr lang="en-US" altLang="ko-KR" sz="2500" b="1">
                <a:solidFill>
                  <a:srgbClr val="3A3C84"/>
                </a:solidFill>
              </a:rPr>
              <a:t>6.</a:t>
            </a:r>
            <a:r>
              <a:rPr lang="ko-KR" altLang="en-US" sz="2500" b="1">
                <a:solidFill>
                  <a:srgbClr val="3A3C84"/>
                </a:solidFill>
              </a:rPr>
              <a:t> 활용 방안</a:t>
            </a:r>
          </a:p>
          <a:p>
            <a:pPr marL="0" lvl="0" indent="0">
              <a:buNone/>
              <a:defRPr/>
            </a:pPr>
            <a:r>
              <a:rPr lang="en-US" altLang="ko-KR" sz="2500" b="1">
                <a:solidFill>
                  <a:srgbClr val="3A3C84"/>
                </a:solidFill>
              </a:rPr>
              <a:t>7.</a:t>
            </a:r>
            <a:r>
              <a:rPr lang="ko-KR" altLang="en-US" sz="2500" b="1">
                <a:solidFill>
                  <a:srgbClr val="3A3C84"/>
                </a:solidFill>
              </a:rPr>
              <a:t> 프로젝트 제한사항</a:t>
            </a:r>
          </a:p>
          <a:p>
            <a:pPr marL="0" indent="0">
              <a:buNone/>
              <a:defRPr/>
            </a:pPr>
            <a:r>
              <a:rPr lang="en-US" altLang="ko-KR" sz="2500" b="1">
                <a:solidFill>
                  <a:srgbClr val="3A3C84"/>
                </a:solidFill>
              </a:rPr>
              <a:t>8.</a:t>
            </a:r>
            <a:r>
              <a:rPr lang="ko-KR" altLang="en-US" sz="2500" b="1">
                <a:solidFill>
                  <a:srgbClr val="3A3C84"/>
                </a:solidFill>
              </a:rPr>
              <a:t> 팀 구성 및 후기</a:t>
            </a:r>
          </a:p>
          <a:p>
            <a:pPr marL="0" indent="0">
              <a:buNone/>
              <a:defRPr/>
            </a:pPr>
            <a:r>
              <a:rPr lang="en-US" altLang="ko-KR" sz="2500" b="1">
                <a:solidFill>
                  <a:srgbClr val="3A3C84"/>
                </a:solidFill>
              </a:rPr>
              <a:t>9.</a:t>
            </a:r>
            <a:r>
              <a:rPr lang="ko-KR" altLang="en-US" sz="2500" b="1">
                <a:solidFill>
                  <a:srgbClr val="3A3C84"/>
                </a:solidFill>
              </a:rPr>
              <a:t> 자료 출처</a:t>
            </a:r>
            <a:endParaRPr lang="ko-KR" altLang="en-US" sz="2500"/>
          </a:p>
          <a:p>
            <a:pPr marL="0" indent="0">
              <a:buNone/>
              <a:defRPr/>
            </a:pPr>
            <a:endParaRPr lang="ko-KR" altLang="en-US" sz="2500"/>
          </a:p>
        </p:txBody>
      </p:sp>
      <p:sp>
        <p:nvSpPr>
          <p:cNvPr id="6" name="TextBox 5"/>
          <p:cNvSpPr txBox="1"/>
          <p:nvPr/>
        </p:nvSpPr>
        <p:spPr>
          <a:xfrm>
            <a:off x="8477252" y="2554626"/>
            <a:ext cx="9001124" cy="472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endParaRPr lang="en-US" altLang="ko-KR" sz="2500" b="1">
              <a:solidFill>
                <a:srgbClr val="3A3C8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7.</a:t>
            </a:r>
            <a:r>
              <a:rPr lang="ko-KR" altLang="en-US" dirty="0"/>
              <a:t> 팀 구성 및 후기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995" y="4578569"/>
            <a:ext cx="4100559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김효준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외형 모델링</a:t>
            </a:r>
            <a:r>
              <a:rPr lang="en-US" altLang="ko-KR" dirty="0"/>
              <a:t>, </a:t>
            </a:r>
            <a:r>
              <a:rPr lang="ko-KR" altLang="en-US" dirty="0" err="1"/>
              <a:t>프론트앤드</a:t>
            </a:r>
            <a:r>
              <a:rPr lang="ko-KR" altLang="en-US" dirty="0"/>
              <a:t> 개발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108084" y="4584700"/>
            <a:ext cx="4100560" cy="640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이름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: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하규승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나눔바른고딕 Light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역할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: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백앤드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개발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나눔바른고딕 Light"/>
              <a:cs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90402" y="4582557"/>
            <a:ext cx="4100559" cy="642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이름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: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이수빈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나눔바른고딕 Light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역할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: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인프라 구축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,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프론트앤드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개발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728529" y="5514022"/>
            <a:ext cx="4160943" cy="3385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후기 </a:t>
            </a:r>
            <a:r>
              <a:rPr lang="en-US" altLang="ko-KR" dirty="0"/>
              <a:t>:</a:t>
            </a:r>
            <a:r>
              <a:rPr lang="ko-KR" altLang="en-US" dirty="0"/>
              <a:t> 학부과정을 거치면서 다양한 프로그래밍 언어를 접해보아 쉽게 이해 가능할 줄 알았으나 처음 사용해보는 프로그램, 처음 해보는 앱 </a:t>
            </a:r>
            <a:r>
              <a:rPr lang="ko-KR" altLang="en-US" dirty="0" err="1"/>
              <a:t>개발등</a:t>
            </a:r>
            <a:r>
              <a:rPr lang="ko-KR" altLang="en-US" dirty="0"/>
              <a:t> 생각보다 어려운 </a:t>
            </a:r>
            <a:r>
              <a:rPr lang="ko-KR" altLang="en-US" dirty="0" err="1"/>
              <a:t>경험이였으나</a:t>
            </a:r>
            <a:r>
              <a:rPr lang="ko-KR" altLang="en-US" dirty="0"/>
              <a:t> 이번 </a:t>
            </a:r>
            <a:r>
              <a:rPr lang="ko-KR" altLang="en-US" dirty="0" err="1"/>
              <a:t>해커톤</a:t>
            </a:r>
            <a:r>
              <a:rPr lang="ko-KR" altLang="en-US" dirty="0"/>
              <a:t> 대회의 취지에 맞게 전공자의 도움을 받고 같은 비전공자 동료와 어려움을 공유하면서 개발 과정을 경험해보았습니다. 이를 통해 </a:t>
            </a:r>
            <a:r>
              <a:rPr lang="ko-KR" altLang="en-US" dirty="0" err="1"/>
              <a:t>SW에</a:t>
            </a:r>
            <a:r>
              <a:rPr lang="ko-KR" altLang="en-US" dirty="0"/>
              <a:t> 대한 이해와 다른 전공분야를 가지고 있는 </a:t>
            </a:r>
            <a:r>
              <a:rPr lang="ko-KR" altLang="en-US" dirty="0" err="1"/>
              <a:t>동료들과의</a:t>
            </a:r>
            <a:r>
              <a:rPr lang="ko-KR" altLang="en-US" dirty="0"/>
              <a:t> 협업이라는 소중한 경험을 할 수 있었습니다.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9753" y="5514022"/>
            <a:ext cx="6108776" cy="4482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후기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: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"SW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개발"을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중점으로 한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해커톤인줄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알았지만, "창업" 중점이라 당황스러웠습니다. 첫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해커톤이라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인원배분, 시간,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비용등의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다양한 문제를 마주했고, 이를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해결해나가며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과제가 아닌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대회로써의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새로운 경험을 할 수 있어 좋았습니다. 특히, 수많은 회의과정에서 서로 전공이 달라 다양한 관점에서 문제를 바라보는 능력을 기를 수 있는 좋은 기회였습니다. 똑같은 아이디어일지라도 그곳에서 누군가 가치 창출을, 누군가는 구현 가능성을, 누군가는 비용적인 측면에서 접근하는 것을 보고 사람의 관점은 배경지식에 따라 크게 바뀔 수 있음을 체감하였습니다. 그리고 구현과정에서 예상치 못한 문제를 맞닥뜨렸고, 이를 해결하는 과정에서 평소 배우기만 했던 딥러닝 지식을 응용해 볼 수 있어 좋았습니다. 마지막으로 못난 팀장 끝까지 따라와준 나머지 2명에게 너무 고맙고, 이번 경험이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저에게도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, 다른 모두에게도 뜻깊은 경험이 되었으면 좋겠습니다.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1685" y="5514022"/>
            <a:ext cx="5818067" cy="447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후기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: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비전공자로서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SW를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기반으로한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해커톤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참여는 새로운 경험이었습니다. 방학기간 3명 정도의 인원이면 충분하다 생각한 주제가 시간을 거듭할수록 충분치 않음을 느꼈습니다. 하지만 그런 촉박한 시간임에도 불구하고 노력해준 팀원들이 너무 감사할 따름입니다. 제작하는 일련의 과정들을 통해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팀원간의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소통 및 협업의 중요성을 느꼈으며 흔히들 말하는 ‘팀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프로젝트’에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필요한 역량을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함량할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수 있는 좋은 기회였습니다. 저희 팀의 경우 3명 다 각기 다른 전문공학분야들을 전공하였기 때문에 각각 다른 배경과 지식을 가지고 있었고, 각 전공을 살려 역할을 배분하였습니다. 또한, 모르는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부분등을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서로 알려주며 자신의 전공지식을 강화하고 다른 분야의 전공지식에 대해 알 수 있는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흔치않은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나눔바른고딕 Light"/>
                <a:cs typeface="맑은 고딕"/>
              </a:rPr>
              <a:t> 기회였습니다. 해당 경험은 앞으로 여러 프로젝트들을 진행함에 있어 큰 도움이 될 것이라 생각합니다.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6B60B72-1848-9BBD-5AC6-0BC83098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0" y="1997768"/>
            <a:ext cx="2551471" cy="25514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068158-0783-E4D7-90F5-BF4C4D6E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362" y="2582043"/>
            <a:ext cx="2234637" cy="20026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C16A70-9AD7-85CB-A60C-F3AC08B33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928" y="1561209"/>
            <a:ext cx="3250143" cy="2853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8. </a:t>
            </a:r>
            <a:r>
              <a:rPr lang="ko-KR" altLang="en-US" dirty="0"/>
              <a:t>자료 출처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50879" y="1800225"/>
            <a:ext cx="16309074" cy="7858125"/>
          </a:xfrm>
        </p:spPr>
        <p:txBody>
          <a:bodyPr/>
          <a:lstStyle/>
          <a:p>
            <a:pPr lvl="1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500" dirty="0">
              <a:solidFill>
                <a:schemeClr val="dk1"/>
              </a:solidFill>
            </a:endParaRPr>
          </a:p>
          <a:p>
            <a:pPr marL="457200" lvl="1" indent="0">
              <a:buNone/>
              <a:defRPr/>
            </a:pPr>
            <a:r>
              <a:rPr lang="ko-KR" altLang="en-US" sz="1800" dirty="0" err="1"/>
              <a:t>이소미</a:t>
            </a:r>
            <a:r>
              <a:rPr lang="en-US" altLang="ko-KR" sz="1800" dirty="0"/>
              <a:t>,”</a:t>
            </a:r>
            <a:r>
              <a:rPr lang="ko-KR" altLang="en-US" sz="1800" dirty="0"/>
              <a:t>또 다시 터진 </a:t>
            </a:r>
            <a:r>
              <a:rPr lang="en-US" altLang="ko-KR" sz="1800" dirty="0"/>
              <a:t>IP </a:t>
            </a:r>
            <a:r>
              <a:rPr lang="ko-KR" altLang="en-US" sz="1800" dirty="0"/>
              <a:t>카메라 해킹 영상 유출 사태</a:t>
            </a:r>
            <a:r>
              <a:rPr lang="en-US" altLang="ko-KR" sz="1800" dirty="0"/>
              <a:t>, </a:t>
            </a:r>
            <a:r>
              <a:rPr lang="ko-KR" altLang="en-US" sz="1800" dirty="0"/>
              <a:t>그간 어떤 사건 있었나</a:t>
            </a:r>
            <a:r>
              <a:rPr lang="en-US" altLang="ko-KR" sz="1800" dirty="0"/>
              <a:t>“,</a:t>
            </a:r>
            <a:r>
              <a:rPr lang="ko-KR" altLang="en-US" sz="1800" dirty="0"/>
              <a:t>보안뉴스</a:t>
            </a:r>
            <a:r>
              <a:rPr lang="en-US" altLang="ko-KR" sz="1800" dirty="0"/>
              <a:t>,2024.01.02, </a:t>
            </a:r>
            <a:r>
              <a:rPr lang="en-US" altLang="ko-KR" sz="1800" dirty="0">
                <a:hlinkClick r:id="rId3"/>
              </a:rPr>
              <a:t>https://m.boannews.com/html/detail.html?idx=125345</a:t>
            </a:r>
            <a:endParaRPr lang="en-US" altLang="ko-KR" sz="1800" dirty="0"/>
          </a:p>
          <a:p>
            <a:pPr marL="457200" lvl="1" indent="0">
              <a:buNone/>
              <a:defRPr/>
            </a:pPr>
            <a:r>
              <a:rPr lang="ko-KR" altLang="en-US" sz="1800" dirty="0"/>
              <a:t>김영애</a:t>
            </a:r>
            <a:r>
              <a:rPr lang="en-US" altLang="ko-KR" sz="1800" dirty="0"/>
              <a:t>,”</a:t>
            </a:r>
            <a:r>
              <a:rPr lang="ko-KR" altLang="en-US" sz="1800" dirty="0"/>
              <a:t>중국 해커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국냐</a:t>
            </a:r>
            <a:r>
              <a:rPr lang="ko-KR" altLang="en-US" sz="1800" dirty="0"/>
              <a:t> </a:t>
            </a:r>
            <a:r>
              <a:rPr lang="en-US" altLang="ko-KR" sz="1800" dirty="0"/>
              <a:t>IP </a:t>
            </a:r>
            <a:r>
              <a:rPr lang="ko-KR" altLang="en-US" sz="1800" dirty="0"/>
              <a:t>카메라 해킹</a:t>
            </a:r>
            <a:r>
              <a:rPr lang="en-US" altLang="ko-KR" sz="1800" dirty="0"/>
              <a:t>.. 4,500</a:t>
            </a:r>
            <a:r>
              <a:rPr lang="ko-KR" altLang="en-US" sz="1800" dirty="0"/>
              <a:t>개 사생활 영상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텔레그램에</a:t>
            </a:r>
            <a:r>
              <a:rPr lang="ko-KR" altLang="en-US" sz="1800" dirty="0"/>
              <a:t> 노출</a:t>
            </a:r>
            <a:r>
              <a:rPr lang="en-US" altLang="ko-KR" sz="1800" dirty="0"/>
              <a:t>“,</a:t>
            </a:r>
            <a:r>
              <a:rPr lang="ko-KR" altLang="en-US" sz="1800" dirty="0"/>
              <a:t>보안뉴스</a:t>
            </a:r>
            <a:r>
              <a:rPr lang="en-US" altLang="ko-KR" sz="1800" dirty="0"/>
              <a:t>,2023.12.30, </a:t>
            </a:r>
            <a:r>
              <a:rPr lang="en-US" altLang="ko-KR" sz="1800" dirty="0">
                <a:hlinkClick r:id="rId4"/>
              </a:rPr>
              <a:t>https://m.boannews.com/html/detail.html?idx=125342</a:t>
            </a:r>
            <a:endParaRPr lang="en-US" altLang="ko-KR" sz="1800" dirty="0"/>
          </a:p>
          <a:p>
            <a:pPr marL="457200" lvl="1" indent="0">
              <a:buNone/>
              <a:defRPr/>
            </a:pPr>
            <a:endParaRPr lang="en-US" altLang="ko-KR" sz="1800" dirty="0"/>
          </a:p>
          <a:p>
            <a:pPr marL="457200" lvl="1" indent="0">
              <a:buNone/>
              <a:defRPr/>
            </a:pPr>
            <a:r>
              <a:rPr lang="ko-KR" altLang="en-US" sz="1800" dirty="0"/>
              <a:t>사용 </a:t>
            </a:r>
            <a:r>
              <a:rPr lang="en-US" altLang="ko-KR" sz="1800" dirty="0"/>
              <a:t>dataset</a:t>
            </a:r>
          </a:p>
          <a:p>
            <a:pPr marL="457200" lvl="1" indent="0">
              <a:buNone/>
              <a:defRPr/>
            </a:pPr>
            <a:r>
              <a:rPr lang="en-US" altLang="ko-KR" sz="1800" dirty="0">
                <a:hlinkClick r:id="rId5"/>
              </a:rPr>
              <a:t>https://sc3d.imar.ro/humansc3d</a:t>
            </a:r>
            <a:endParaRPr lang="en-US" altLang="ko-KR" sz="1800" dirty="0"/>
          </a:p>
          <a:p>
            <a:pPr marL="457200" lvl="1" indent="0">
              <a:buNone/>
              <a:defRPr/>
            </a:pPr>
            <a:r>
              <a:rPr lang="en-US" altLang="ko-KR" sz="1800" dirty="0">
                <a:hlinkClick r:id="rId6"/>
              </a:rPr>
              <a:t>https://ci3d.imar.ro/chi3d</a:t>
            </a:r>
            <a:endParaRPr lang="en-US" altLang="ko-KR" sz="1800" dirty="0"/>
          </a:p>
          <a:p>
            <a:pPr marL="457200" lvl="1" indent="0">
              <a:buNone/>
              <a:defRPr/>
            </a:pPr>
            <a:r>
              <a:rPr lang="en-US" altLang="ko-KR" sz="1800" dirty="0">
                <a:hlinkClick r:id="rId7"/>
              </a:rPr>
              <a:t>https://paperswithcode.com/dataset/human3-6m</a:t>
            </a:r>
            <a:endParaRPr lang="en-US" altLang="ko-KR" sz="1800" dirty="0"/>
          </a:p>
          <a:p>
            <a:pPr marL="457200" lvl="1" indent="0">
              <a:buNone/>
              <a:defRPr/>
            </a:pPr>
            <a:endParaRPr lang="en-US" altLang="ko-KR" sz="1400" dirty="0"/>
          </a:p>
          <a:p>
            <a:pPr marL="457200" lvl="1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/>
          </a:p>
          <a:p>
            <a:pPr marL="457200" lvl="1" indent="0">
              <a:buNone/>
              <a:defRPr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989462" y="4202133"/>
            <a:ext cx="16309074" cy="7858125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ko-KR" altLang="en-US" sz="10000">
                <a:solidFill>
                  <a:schemeClr val="dk1"/>
                </a:solidFill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0880" y="279395"/>
            <a:ext cx="4960176" cy="7954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989463" y="1741509"/>
            <a:ext cx="16309074" cy="804862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개발 배경 및 동기	</a:t>
            </a:r>
          </a:p>
          <a:p>
            <a:pPr marL="457200" lvl="1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marL="457200" lvl="1" indent="0">
              <a:buNone/>
              <a:defRPr/>
            </a:pPr>
            <a:r>
              <a:rPr lang="ko-KR" altLang="en-US" dirty="0"/>
              <a:t> </a:t>
            </a:r>
          </a:p>
          <a:p>
            <a:pPr lvl="1">
              <a:defRPr/>
            </a:pP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516062" y="3001792"/>
            <a:ext cx="15255873" cy="4371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6062" y="7706724"/>
            <a:ext cx="15255874" cy="62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/>
              <a:t>연도별 </a:t>
            </a:r>
            <a:r>
              <a:rPr lang="en-US" altLang="ko-KR" sz="3500" b="1"/>
              <a:t>65</a:t>
            </a:r>
            <a:r>
              <a:rPr lang="ko-KR" altLang="en-US" sz="3500" b="1"/>
              <a:t>세 이상 인구 및 </a:t>
            </a:r>
            <a:r>
              <a:rPr lang="en-US" altLang="ko-KR" sz="3500" b="1"/>
              <a:t>1</a:t>
            </a:r>
            <a:r>
              <a:rPr lang="ko-KR" altLang="en-US" sz="3500" b="1"/>
              <a:t>인 가구 수 증가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0880" y="279395"/>
            <a:ext cx="6414222" cy="7954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57200" lvl="1" indent="0">
              <a:buNone/>
              <a:defRPr/>
            </a:pPr>
            <a:r>
              <a:rPr lang="ko-KR" altLang="en-US" dirty="0"/>
              <a:t> </a:t>
            </a:r>
          </a:p>
          <a:p>
            <a:pPr lvl="1">
              <a:defRPr/>
            </a:pP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260157" y="2160270"/>
            <a:ext cx="7200900" cy="5040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2229" y="7794625"/>
            <a:ext cx="111005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 dirty="0"/>
              <a:t>-</a:t>
            </a:r>
            <a:r>
              <a:rPr lang="ko-KR" altLang="en-US" sz="3500" b="1" dirty="0"/>
              <a:t> 매년 고독사 비율이 높아지고 있음</a:t>
            </a:r>
          </a:p>
          <a:p>
            <a:pPr>
              <a:defRPr/>
            </a:pPr>
            <a:r>
              <a:rPr lang="en-US" altLang="ko-KR" sz="3500" b="1" dirty="0"/>
              <a:t>-</a:t>
            </a:r>
            <a:r>
              <a:rPr lang="ko-KR" altLang="en-US" sz="3500" b="1" dirty="0"/>
              <a:t> </a:t>
            </a:r>
            <a:r>
              <a:rPr lang="ko-KR" altLang="en-US" sz="3500" b="1" dirty="0">
                <a:solidFill>
                  <a:srgbClr val="FF0000"/>
                </a:solidFill>
              </a:rPr>
              <a:t>고령의 나이대</a:t>
            </a:r>
            <a:r>
              <a:rPr lang="ko-KR" altLang="en-US" sz="3500" b="1" dirty="0"/>
              <a:t>에 고독사 비율이 </a:t>
            </a:r>
            <a:r>
              <a:rPr lang="ko-KR" altLang="en-US" sz="3500" b="1" dirty="0">
                <a:solidFill>
                  <a:srgbClr val="FF0000"/>
                </a:solidFill>
              </a:rPr>
              <a:t>높게 분포</a:t>
            </a:r>
            <a:endParaRPr lang="ko-KR" altLang="en-US" sz="3500" b="1" dirty="0"/>
          </a:p>
          <a:p>
            <a:pPr>
              <a:defRPr/>
            </a:pPr>
            <a:r>
              <a:rPr lang="en-US" altLang="ko-KR" sz="3500" b="1" dirty="0"/>
              <a:t>-</a:t>
            </a:r>
            <a:r>
              <a:rPr lang="ko-KR" altLang="en-US" sz="3500" b="1" dirty="0"/>
              <a:t> 부산은</a:t>
            </a:r>
            <a:r>
              <a:rPr lang="en-US" altLang="ko-KR" sz="3500" b="1" dirty="0"/>
              <a:t> 10</a:t>
            </a:r>
            <a:r>
              <a:rPr lang="ko-KR" altLang="en-US" sz="3500" b="1" dirty="0"/>
              <a:t>만 명당 고독사 발생이 평균 보다 높은 지역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6C89C1-C8A8-57DE-4832-CDCFFB0B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005" y="2160270"/>
            <a:ext cx="9069066" cy="5040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0880" y="279395"/>
            <a:ext cx="6414222" cy="7954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lvl="1" indent="0">
              <a:buNone/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457200" lvl="1" indent="0">
              <a:buNone/>
              <a:defRPr/>
            </a:pPr>
            <a:r>
              <a:rPr lang="ko-KR" altLang="en-US"/>
              <a:t> 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22229" y="7794625"/>
            <a:ext cx="103663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/>
              <a:t>-</a:t>
            </a:r>
            <a:r>
              <a:rPr lang="ko-KR" altLang="en-US" sz="3500" b="1"/>
              <a:t> 한국의 </a:t>
            </a:r>
            <a:r>
              <a:rPr lang="en-US" altLang="ko-KR" sz="3500" b="1"/>
              <a:t>IP</a:t>
            </a:r>
            <a:r>
              <a:rPr lang="ko-KR" altLang="en-US" sz="3500" b="1"/>
              <a:t> 카메라 취약점 노출 순위는 </a:t>
            </a:r>
            <a:r>
              <a:rPr lang="en-US" altLang="ko-KR" sz="3500" b="1">
                <a:solidFill>
                  <a:srgbClr val="FF0000"/>
                </a:solidFill>
              </a:rPr>
              <a:t>6</a:t>
            </a:r>
            <a:r>
              <a:rPr lang="ko-KR" altLang="en-US" sz="3500" b="1">
                <a:solidFill>
                  <a:srgbClr val="FF0000"/>
                </a:solidFill>
              </a:rPr>
              <a:t>위</a:t>
            </a:r>
          </a:p>
          <a:p>
            <a:pPr>
              <a:defRPr/>
            </a:pPr>
            <a:r>
              <a:rPr lang="en-US" altLang="ko-KR" sz="3500" b="1"/>
              <a:t>-</a:t>
            </a:r>
            <a:r>
              <a:rPr lang="ko-KR" altLang="en-US" sz="3500" b="1"/>
              <a:t> 외국의 불법 사이트나 </a:t>
            </a:r>
            <a:r>
              <a:rPr lang="en-US" altLang="ko-KR" sz="3500" b="1"/>
              <a:t>SNS</a:t>
            </a:r>
            <a:r>
              <a:rPr lang="ko-KR" altLang="en-US" sz="3500" b="1"/>
              <a:t>를 통해 공유되고 있음</a:t>
            </a:r>
            <a:endParaRPr lang="en-US" altLang="ko-KR" sz="3500" b="1"/>
          </a:p>
        </p:txBody>
      </p:sp>
      <p:grpSp>
        <p:nvGrpSpPr>
          <p:cNvPr id="11" name="그룹 10"/>
          <p:cNvGrpSpPr/>
          <p:nvPr/>
        </p:nvGrpSpPr>
        <p:grpSpPr>
          <a:xfrm>
            <a:off x="680854" y="2307800"/>
            <a:ext cx="16603610" cy="4639906"/>
            <a:chOff x="680854" y="2393376"/>
            <a:chExt cx="16603610" cy="463990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0854" y="2393376"/>
              <a:ext cx="7154273" cy="463932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44000" y="2393960"/>
              <a:ext cx="8140464" cy="463932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680854" y="7001541"/>
            <a:ext cx="272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[</a:t>
            </a:r>
            <a:r>
              <a:rPr lang="ko-KR" altLang="en-US"/>
              <a:t>이미지</a:t>
            </a:r>
            <a:r>
              <a:rPr lang="en-US" altLang="ko-KR"/>
              <a:t>=</a:t>
            </a:r>
            <a:r>
              <a:rPr lang="ko-KR" altLang="en-US"/>
              <a:t>보안뉴스</a:t>
            </a:r>
            <a:r>
              <a:rPr lang="en-US" altLang="ko-KR"/>
              <a:t>]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0880" y="279395"/>
            <a:ext cx="6414222" cy="7954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03080" y="2705964"/>
            <a:ext cx="3282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rgbClr val="38AEA3"/>
                </a:solidFill>
                <a:latin typeface="ADLaM Display"/>
                <a:cs typeface="ADLaM Display"/>
              </a:rPr>
              <a:t>문제 상황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9937" y="3922725"/>
            <a:ext cx="17115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>
                <a:solidFill>
                  <a:srgbClr val="38AEA3"/>
                </a:solidFill>
                <a:latin typeface="HY헤드라인M"/>
                <a:ea typeface="HY헤드라인M"/>
              </a:rPr>
              <a:t>01</a:t>
            </a:r>
            <a:endParaRPr lang="ko-KR" altLang="en-US" sz="6000">
              <a:solidFill>
                <a:srgbClr val="38AEA3"/>
              </a:solidFill>
              <a:latin typeface="HY헤드라인M"/>
              <a:ea typeface="HY헤드라인M"/>
            </a:endParaRPr>
          </a:p>
        </p:txBody>
      </p:sp>
      <p:sp>
        <p:nvSpPr>
          <p:cNvPr id="26" name="사각형: 둥근 모서리 25"/>
          <p:cNvSpPr/>
          <p:nvPr/>
        </p:nvSpPr>
        <p:spPr>
          <a:xfrm>
            <a:off x="2649414" y="3574775"/>
            <a:ext cx="6141600" cy="1711565"/>
          </a:xfrm>
          <a:prstGeom prst="roundRect">
            <a:avLst>
              <a:gd name="adj" fmla="val 16667"/>
            </a:avLst>
          </a:prstGeom>
          <a:ln w="101600">
            <a:solidFill>
              <a:srgbClr val="5DD1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 b="1">
                <a:solidFill>
                  <a:srgbClr val="5DD1C4"/>
                </a:solidFill>
                <a:latin typeface="나눔스퀘어 ExtraBold"/>
                <a:ea typeface="나눔스퀘어 ExtraBold"/>
                <a:cs typeface="ADLaM Display"/>
              </a:rPr>
              <a:t>고독사 비율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781693" y="2693551"/>
            <a:ext cx="3282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rgbClr val="38AEA3"/>
                </a:solidFill>
                <a:latin typeface="ADLaM Display"/>
                <a:cs typeface="ADLaM Display"/>
              </a:rPr>
              <a:t>해결 방안</a:t>
            </a:r>
          </a:p>
        </p:txBody>
      </p:sp>
      <p:sp>
        <p:nvSpPr>
          <p:cNvPr id="39" name="이등변 삼각형 38"/>
          <p:cNvSpPr/>
          <p:nvPr/>
        </p:nvSpPr>
        <p:spPr>
          <a:xfrm rot="5400000">
            <a:off x="9245325" y="4271754"/>
            <a:ext cx="503325" cy="317603"/>
          </a:xfrm>
          <a:prstGeom prst="triangle">
            <a:avLst>
              <a:gd name="adj" fmla="val 50000"/>
            </a:avLst>
          </a:prstGeom>
          <a:solidFill>
            <a:srgbClr val="236F68"/>
          </a:solidFill>
          <a:ln>
            <a:solidFill>
              <a:srgbClr val="38AE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사각형: 둥근 모서리 39"/>
          <p:cNvSpPr/>
          <p:nvPr/>
        </p:nvSpPr>
        <p:spPr>
          <a:xfrm>
            <a:off x="10281138" y="3574775"/>
            <a:ext cx="6142895" cy="1711565"/>
          </a:xfrm>
          <a:prstGeom prst="roundRect">
            <a:avLst>
              <a:gd name="adj" fmla="val 16667"/>
            </a:avLst>
          </a:prstGeom>
          <a:solidFill>
            <a:srgbClr val="5DD1C4"/>
          </a:solidFill>
          <a:ln w="101600">
            <a:solidFill>
              <a:srgbClr val="5DD1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>
                <a:solidFill>
                  <a:schemeClr val="bg1"/>
                </a:solidFill>
                <a:latin typeface="나눔고딕 ExtraBold"/>
                <a:ea typeface="나눔고딕 ExtraBold"/>
              </a:rPr>
              <a:t>카메라를 이용한 상황 확인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3094894" y="2985939"/>
            <a:ext cx="1512280" cy="23447"/>
          </a:xfrm>
          <a:prstGeom prst="line">
            <a:avLst/>
          </a:prstGeom>
          <a:ln w="38100">
            <a:solidFill>
              <a:srgbClr val="38AEA3"/>
            </a:solidFill>
            <a:rou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79937" y="6567880"/>
            <a:ext cx="17115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>
                <a:solidFill>
                  <a:srgbClr val="38AEA3"/>
                </a:solidFill>
                <a:latin typeface="HY헤드라인M"/>
                <a:ea typeface="HY헤드라인M"/>
              </a:rPr>
              <a:t>02</a:t>
            </a:r>
            <a:endParaRPr lang="ko-KR" altLang="en-US" sz="6000">
              <a:solidFill>
                <a:srgbClr val="38AEA3"/>
              </a:solidFill>
              <a:latin typeface="HY헤드라인M"/>
              <a:ea typeface="HY헤드라인M"/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2649414" y="6219930"/>
            <a:ext cx="6141600" cy="1711565"/>
          </a:xfrm>
          <a:prstGeom prst="roundRect">
            <a:avLst>
              <a:gd name="adj" fmla="val 16667"/>
            </a:avLst>
          </a:prstGeom>
          <a:ln w="101600">
            <a:solidFill>
              <a:srgbClr val="5DD1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 b="1">
                <a:solidFill>
                  <a:srgbClr val="5DD1C4"/>
                </a:solidFill>
                <a:latin typeface="나눔스퀘어 ExtraBold"/>
                <a:ea typeface="나눔스퀘어 ExtraBold"/>
                <a:cs typeface="ADLaM Display"/>
              </a:rPr>
              <a:t>IP</a:t>
            </a:r>
            <a:r>
              <a:rPr lang="ko-KR" altLang="en-US" sz="3200" b="1">
                <a:solidFill>
                  <a:srgbClr val="5DD1C4"/>
                </a:solidFill>
                <a:latin typeface="나눔스퀘어 ExtraBold"/>
                <a:ea typeface="나눔스퀘어 ExtraBold"/>
                <a:cs typeface="ADLaM Display"/>
              </a:rPr>
              <a:t>카메라 해킹 위험</a:t>
            </a:r>
          </a:p>
        </p:txBody>
      </p:sp>
      <p:sp>
        <p:nvSpPr>
          <p:cNvPr id="58" name="이등변 삼각형 57"/>
          <p:cNvSpPr/>
          <p:nvPr/>
        </p:nvSpPr>
        <p:spPr>
          <a:xfrm rot="5400000">
            <a:off x="9245325" y="6916909"/>
            <a:ext cx="503325" cy="317603"/>
          </a:xfrm>
          <a:prstGeom prst="triangle">
            <a:avLst>
              <a:gd name="adj" fmla="val 50000"/>
            </a:avLst>
          </a:prstGeom>
          <a:solidFill>
            <a:srgbClr val="236F68"/>
          </a:solidFill>
          <a:ln>
            <a:solidFill>
              <a:srgbClr val="38AE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사각형: 둥근 모서리 58"/>
          <p:cNvSpPr/>
          <p:nvPr/>
        </p:nvSpPr>
        <p:spPr>
          <a:xfrm>
            <a:off x="10281138" y="6219930"/>
            <a:ext cx="6142895" cy="1711565"/>
          </a:xfrm>
          <a:prstGeom prst="roundRect">
            <a:avLst>
              <a:gd name="adj" fmla="val 16667"/>
            </a:avLst>
          </a:prstGeom>
          <a:solidFill>
            <a:srgbClr val="5DD1C4"/>
          </a:solidFill>
          <a:ln w="101600">
            <a:solidFill>
              <a:srgbClr val="5DD1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>
                <a:solidFill>
                  <a:schemeClr val="bg1"/>
                </a:solidFill>
                <a:latin typeface="나눔고딕 ExtraBold"/>
                <a:ea typeface="나눔고딕 ExtraBold"/>
              </a:rPr>
              <a:t>실제 영상 아닌 스켈레톤 형식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64259" y="3922725"/>
            <a:ext cx="17115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>
                <a:solidFill>
                  <a:srgbClr val="38AEA3"/>
                </a:solidFill>
                <a:latin typeface="HY헤드라인M"/>
                <a:ea typeface="HY헤드라인M"/>
              </a:rPr>
              <a:t>01</a:t>
            </a:r>
            <a:endParaRPr lang="ko-KR" altLang="en-US" sz="6000">
              <a:solidFill>
                <a:srgbClr val="38AEA3"/>
              </a:solidFill>
              <a:latin typeface="HY헤드라인M"/>
              <a:ea typeface="HY헤드라인M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 flipV="1">
            <a:off x="6881447" y="2985938"/>
            <a:ext cx="1512280" cy="11724"/>
          </a:xfrm>
          <a:prstGeom prst="line">
            <a:avLst/>
          </a:prstGeom>
          <a:ln w="38100">
            <a:solidFill>
              <a:srgbClr val="38AEA3"/>
            </a:solidFill>
            <a:rou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10902461" y="3009385"/>
            <a:ext cx="1383326" cy="11723"/>
          </a:xfrm>
          <a:prstGeom prst="line">
            <a:avLst/>
          </a:prstGeom>
          <a:ln w="38100">
            <a:solidFill>
              <a:srgbClr val="38AEA3"/>
            </a:solidFill>
            <a:rou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4560060" y="2997661"/>
            <a:ext cx="1512280" cy="23447"/>
          </a:xfrm>
          <a:prstGeom prst="line">
            <a:avLst/>
          </a:prstGeom>
          <a:ln w="38100">
            <a:solidFill>
              <a:srgbClr val="38AEA3"/>
            </a:solidFill>
            <a:rou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80135" y="1800225"/>
            <a:ext cx="16309074" cy="7858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r>
              <a:rPr lang="ko-KR" altLang="en-US"/>
              <a:t>개발목표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>
                <a:solidFill>
                  <a:schemeClr val="tx1"/>
                </a:solidFill>
              </a:rPr>
              <a:t> </a:t>
            </a:r>
            <a:r>
              <a:rPr lang="ko-KR" altLang="en-US" sz="3200" b="0" i="0" u="none" strike="noStrike">
                <a:solidFill>
                  <a:srgbClr val="FF0000"/>
                </a:solidFill>
              </a:rPr>
              <a:t>고독사 및 고령화</a:t>
            </a:r>
            <a:r>
              <a:rPr lang="ko-KR" altLang="en-US" sz="3200" b="0" i="0" u="none" strike="noStrike">
                <a:solidFill>
                  <a:schemeClr val="tx1"/>
                </a:solidFill>
              </a:rPr>
              <a:t>로 인한 사회적인 문제가 발생하고 있으며</a:t>
            </a:r>
            <a:r>
              <a:rPr lang="en-US" altLang="ko-KR" sz="3200" b="0" i="0" u="none" strike="noStrike">
                <a:solidFill>
                  <a:schemeClr val="tx1"/>
                </a:solidFill>
              </a:rPr>
              <a:t> </a:t>
            </a:r>
            <a:r>
              <a:rPr lang="ko-KR" altLang="en-US" sz="3200" b="0" i="0" u="none" strike="noStrike">
                <a:solidFill>
                  <a:schemeClr val="tx1"/>
                </a:solidFill>
              </a:rPr>
              <a:t>이를 해결하기 위해 </a:t>
            </a:r>
            <a:r>
              <a:rPr lang="en-US" altLang="ko-KR" sz="3200" b="0" i="0" u="none" strike="noStrike">
                <a:solidFill>
                  <a:schemeClr val="tx1"/>
                </a:solidFill>
              </a:rPr>
              <a:t>IP</a:t>
            </a:r>
            <a:r>
              <a:rPr lang="ko-KR" altLang="en-US" sz="3200" b="0" i="0" u="none" strike="noStrike">
                <a:solidFill>
                  <a:schemeClr val="tx1"/>
                </a:solidFill>
              </a:rPr>
              <a:t>카메라를 이용한 실시간 감시 시스템을 이용하되 실제 영상이 아닌 자세 추정에 사용되는 스켈레톤 형식을 보여주면서 해킹으로 인한 </a:t>
            </a:r>
            <a:r>
              <a:rPr lang="ko-KR" altLang="en-US" sz="3200" b="0" i="0" u="none" strike="noStrike">
                <a:solidFill>
                  <a:srgbClr val="FF0000"/>
                </a:solidFill>
              </a:rPr>
              <a:t>사생활 침해</a:t>
            </a:r>
            <a:r>
              <a:rPr lang="ko-KR" altLang="en-US" sz="3200" b="0" i="0" u="none" strike="noStrike">
                <a:solidFill>
                  <a:schemeClr val="tx1"/>
                </a:solidFill>
              </a:rPr>
              <a:t>를 예방할 수 있도록 제작한다</a:t>
            </a:r>
            <a:r>
              <a:rPr lang="en-US" altLang="ko-KR" sz="3200" b="0" i="0" u="none" strike="noStrike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defRPr/>
            </a:pPr>
            <a:r>
              <a:rPr lang="en-US" altLang="ko-KR"/>
              <a:t>				</a:t>
            </a:r>
            <a:r>
              <a:rPr lang="ko-KR" altLang="en-US"/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17974" y="5143500"/>
            <a:ext cx="4120132" cy="41201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74313" y="5713104"/>
            <a:ext cx="3228975" cy="3981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80135" y="1800225"/>
            <a:ext cx="16309074" cy="7858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r>
              <a:rPr lang="ko-KR" altLang="en-US"/>
              <a:t>시장분석</a:t>
            </a:r>
          </a:p>
          <a:p>
            <a:pPr marL="457200" lvl="1" indent="0">
              <a:buNone/>
              <a:defRPr/>
            </a:pPr>
            <a:r>
              <a:rPr lang="en-US" altLang="ko-KR"/>
              <a:t>				</a:t>
            </a:r>
            <a:r>
              <a:rPr lang="ko-KR" altLang="en-US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8047" y="3155676"/>
            <a:ext cx="6850569" cy="39756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8047" y="7356285"/>
            <a:ext cx="6973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/>
              <a:t>한국전자통신연구원에서 제작한 딥뷰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08168" y="2978582"/>
            <a:ext cx="5228493" cy="4180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86554" y="7356285"/>
            <a:ext cx="5228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/>
              <a:t>LG</a:t>
            </a:r>
            <a:r>
              <a:rPr lang="ko-KR" altLang="en-US" sz="3200" b="1"/>
              <a:t>에서 제작한 스마트 레이더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047" y="8042912"/>
            <a:ext cx="6973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/>
              <a:t>-</a:t>
            </a:r>
            <a:r>
              <a:rPr lang="ko-KR" altLang="en-US" sz="2400" b="1"/>
              <a:t> 실시간 탐지로 이상 상황 발생시 관제센터에 알림</a:t>
            </a:r>
          </a:p>
          <a:p>
            <a:pPr>
              <a:defRPr/>
            </a:pPr>
            <a:r>
              <a:rPr lang="en-US" altLang="ko-KR" sz="2400" b="1"/>
              <a:t>-</a:t>
            </a:r>
            <a:r>
              <a:rPr lang="ko-KR" altLang="en-US" sz="2400" b="1"/>
              <a:t> 사람의 자세를 여섯 가지로 나누어 정확히 인식</a:t>
            </a:r>
            <a:endParaRPr lang="en-US" altLang="ko-KR" sz="2400" b="1"/>
          </a:p>
        </p:txBody>
      </p:sp>
      <p:sp>
        <p:nvSpPr>
          <p:cNvPr id="14" name="TextBox 13"/>
          <p:cNvSpPr txBox="1"/>
          <p:nvPr/>
        </p:nvSpPr>
        <p:spPr>
          <a:xfrm>
            <a:off x="10309882" y="8458410"/>
            <a:ext cx="5625063" cy="81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/>
              <a:t>- </a:t>
            </a:r>
            <a:r>
              <a:rPr lang="ko-KR" altLang="en-US" sz="2400" b="1"/>
              <a:t>레이더를 사용하여 사생활 보호</a:t>
            </a:r>
          </a:p>
          <a:p>
            <a:pPr>
              <a:defRPr/>
            </a:pPr>
            <a:r>
              <a:rPr lang="en-US" altLang="ko-KR" sz="2400" b="1"/>
              <a:t>- </a:t>
            </a:r>
            <a:r>
              <a:rPr lang="ko-KR" altLang="en-US" sz="2400" b="1"/>
              <a:t>사람의 상태를 픽토그램으로 표시</a:t>
            </a:r>
            <a:endParaRPr lang="en-US" altLang="ko-KR" sz="24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프로젝트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r>
              <a:rPr lang="ko-KR" altLang="en-US"/>
              <a:t>기존 서비스 대비 차별성</a:t>
            </a:r>
          </a:p>
          <a:p>
            <a:pPr lvl="1">
              <a:defRPr/>
            </a:pPr>
            <a:endParaRPr lang="en-US" altLang="ko-KR"/>
          </a:p>
          <a:p>
            <a:pPr marL="457200" lvl="1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457200" lvl="1" indent="0">
              <a:buNone/>
              <a:defRPr/>
            </a:pPr>
            <a:r>
              <a:rPr lang="en-US" altLang="ko-KR"/>
              <a:t>				</a:t>
            </a:r>
            <a:r>
              <a:rPr lang="ko-KR" altLang="en-US"/>
              <a:t> 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1345538" y="4142235"/>
            <a:ext cx="15719755" cy="3247171"/>
            <a:chOff x="1843998" y="5131087"/>
            <a:chExt cx="14417341" cy="2742442"/>
          </a:xfrm>
        </p:grpSpPr>
        <p:sp>
          <p:nvSpPr>
            <p:cNvPr id="17" name="椭圆 5"/>
            <p:cNvSpPr/>
            <p:nvPr/>
          </p:nvSpPr>
          <p:spPr>
            <a:xfrm>
              <a:off x="7680200" y="5131087"/>
              <a:ext cx="2744937" cy="2741779"/>
            </a:xfrm>
            <a:prstGeom prst="ellipse">
              <a:avLst/>
            </a:prstGeom>
            <a:solidFill>
              <a:srgbClr val="54C9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anchor="ctr"/>
            <a:lstStyle/>
            <a:p>
              <a:pPr algn="ctr">
                <a:defRPr/>
              </a:pPr>
              <a:endParaRPr lang="zh-CN" altLang="en-US" sz="1707">
                <a:cs typeface="+mn-ea"/>
                <a:sym typeface="+mn-lt"/>
              </a:endParaRPr>
            </a:p>
          </p:txBody>
        </p:sp>
        <p:sp>
          <p:nvSpPr>
            <p:cNvPr id="18" name="TextBox 19"/>
            <p:cNvSpPr txBox="1"/>
            <p:nvPr/>
          </p:nvSpPr>
          <p:spPr>
            <a:xfrm>
              <a:off x="8308552" y="6126466"/>
              <a:ext cx="1488231" cy="75102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차별성</a:t>
              </a:r>
              <a:endParaRPr lang="ko-KO" altLang="ko-KO" sz="4000" b="1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  <p:sp>
          <p:nvSpPr>
            <p:cNvPr id="23" name="TextBox 29"/>
            <p:cNvSpPr txBox="1"/>
            <p:nvPr/>
          </p:nvSpPr>
          <p:spPr>
            <a:xfrm>
              <a:off x="2139026" y="6050670"/>
              <a:ext cx="4798153" cy="16536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ts val="2000"/>
                </a:lnSpc>
                <a:defRPr/>
              </a:pPr>
              <a:r>
                <a:rPr lang="en-US" altLang="ko-KR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</a:t>
              </a:r>
              <a:r>
                <a:rPr lang="ko-KR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기존방식은 영상이 그대로 보임</a:t>
              </a:r>
            </a:p>
            <a:p>
              <a:pPr>
                <a:lnSpc>
                  <a:spcPts val="2000"/>
                </a:lnSpc>
                <a:defRPr/>
              </a:pPr>
              <a:endParaRPr lang="en-US" altLang="ko-KR" sz="2000" b="1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altLang="ko-KR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</a:t>
              </a:r>
              <a:r>
                <a:rPr lang="ko-KR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영상송출을 중단하는 사생활 보호 기능</a:t>
              </a:r>
            </a:p>
            <a:p>
              <a:pPr>
                <a:lnSpc>
                  <a:spcPts val="2000"/>
                </a:lnSpc>
                <a:defRPr/>
              </a:pPr>
              <a:endParaRPr lang="en-US" altLang="ko-KR" sz="2000" b="1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altLang="ko-KR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</a:t>
              </a:r>
              <a:r>
                <a:rPr lang="ko-KR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스켈레톤 방식으로 </a:t>
              </a:r>
              <a:r>
                <a:rPr lang="en-US" altLang="ko-KR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24</a:t>
              </a:r>
              <a:r>
                <a:rPr lang="ko-KR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시간 촬영 및 사생활보호</a:t>
              </a:r>
            </a:p>
            <a:p>
              <a:pPr>
                <a:lnSpc>
                  <a:spcPts val="2000"/>
                </a:lnSpc>
                <a:defRPr/>
              </a:pPr>
              <a:endParaRPr lang="en-US" altLang="ko-KR" sz="8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 algn="just">
                <a:lnSpc>
                  <a:spcPts val="2000"/>
                </a:lnSpc>
                <a:defRPr/>
              </a:pPr>
              <a:endParaRPr lang="ko-KO" altLang="ko-KO" sz="8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  <p:sp>
          <p:nvSpPr>
            <p:cNvPr id="24" name="TextBox 30"/>
            <p:cNvSpPr txBox="1"/>
            <p:nvPr/>
          </p:nvSpPr>
          <p:spPr>
            <a:xfrm>
              <a:off x="2274937" y="5388214"/>
              <a:ext cx="4181206" cy="433139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accent1"/>
                  </a:solidFill>
                  <a:latin typeface="NanumGothic"/>
                  <a:ea typeface="NanumGothic"/>
                  <a:cs typeface="+mn-ea"/>
                  <a:sym typeface="+mn-lt"/>
                </a:rPr>
                <a:t>개선된 </a:t>
              </a:r>
              <a:r>
                <a:rPr lang="en-US" altLang="ko-KR" sz="2800" b="1">
                  <a:solidFill>
                    <a:schemeClr val="accent1"/>
                  </a:solidFill>
                  <a:latin typeface="NanumGothic"/>
                  <a:ea typeface="NanumGothic"/>
                  <a:cs typeface="+mn-ea"/>
                  <a:sym typeface="+mn-lt"/>
                </a:rPr>
                <a:t>IP</a:t>
              </a:r>
              <a:r>
                <a:rPr lang="ko-KR" altLang="en-US" sz="2800" b="1">
                  <a:solidFill>
                    <a:schemeClr val="accent1"/>
                  </a:solidFill>
                  <a:latin typeface="NanumGothic"/>
                  <a:ea typeface="NanumGothic"/>
                  <a:cs typeface="+mn-ea"/>
                  <a:sym typeface="+mn-lt"/>
                </a:rPr>
                <a:t>카메라 사생활보호</a:t>
              </a:r>
              <a:endParaRPr lang="ko-KO" altLang="ko-KO" sz="2800" b="1">
                <a:solidFill>
                  <a:schemeClr val="accent1"/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  <p:sp>
          <p:nvSpPr>
            <p:cNvPr id="34" name="자유형: 도형 33"/>
            <p:cNvSpPr/>
            <p:nvPr/>
          </p:nvSpPr>
          <p:spPr>
            <a:xfrm>
              <a:off x="1843998" y="5156582"/>
              <a:ext cx="5908568" cy="2716284"/>
            </a:xfrm>
            <a:custGeom>
              <a:avLst/>
              <a:gdLst>
                <a:gd name="connsiteX0" fmla="*/ 452723 w 5908568"/>
                <a:gd name="connsiteY0" fmla="*/ 0 h 2716284"/>
                <a:gd name="connsiteX1" fmla="*/ 5548244 w 5908568"/>
                <a:gd name="connsiteY1" fmla="*/ 0 h 2716284"/>
                <a:gd name="connsiteX2" fmla="*/ 5868368 w 5908568"/>
                <a:gd name="connsiteY2" fmla="*/ 132600 h 2716284"/>
                <a:gd name="connsiteX3" fmla="*/ 5908568 w 5908568"/>
                <a:gd name="connsiteY3" fmla="*/ 181323 h 2716284"/>
                <a:gd name="connsiteX4" fmla="*/ 5821551 w 5908568"/>
                <a:gd name="connsiteY4" fmla="*/ 234127 h 2716284"/>
                <a:gd name="connsiteX5" fmla="*/ 5216442 w 5908568"/>
                <a:gd name="connsiteY5" fmla="*/ 1370890 h 2716284"/>
                <a:gd name="connsiteX6" fmla="*/ 5821551 w 5908568"/>
                <a:gd name="connsiteY6" fmla="*/ 2507654 h 2716284"/>
                <a:gd name="connsiteX7" fmla="*/ 5894550 w 5908568"/>
                <a:gd name="connsiteY7" fmla="*/ 2551951 h 2716284"/>
                <a:gd name="connsiteX8" fmla="*/ 5868368 w 5908568"/>
                <a:gd name="connsiteY8" fmla="*/ 2583685 h 2716284"/>
                <a:gd name="connsiteX9" fmla="*/ 5548244 w 5908568"/>
                <a:gd name="connsiteY9" fmla="*/ 2716284 h 2716284"/>
                <a:gd name="connsiteX10" fmla="*/ 452723 w 5908568"/>
                <a:gd name="connsiteY10" fmla="*/ 2716284 h 2716284"/>
                <a:gd name="connsiteX11" fmla="*/ 0 w 5908568"/>
                <a:gd name="connsiteY11" fmla="*/ 2263561 h 2716284"/>
                <a:gd name="connsiteX12" fmla="*/ 0 w 5908568"/>
                <a:gd name="connsiteY12" fmla="*/ 452723 h 2716284"/>
                <a:gd name="connsiteX13" fmla="*/ 452723 w 5908568"/>
                <a:gd name="connsiteY13" fmla="*/ 0 h 271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08568" h="2716284">
                  <a:moveTo>
                    <a:pt x="452723" y="0"/>
                  </a:moveTo>
                  <a:lnTo>
                    <a:pt x="5548244" y="0"/>
                  </a:lnTo>
                  <a:cubicBezTo>
                    <a:pt x="5673260" y="0"/>
                    <a:pt x="5786441" y="50673"/>
                    <a:pt x="5868368" y="132600"/>
                  </a:cubicBezTo>
                  <a:lnTo>
                    <a:pt x="5908568" y="181323"/>
                  </a:lnTo>
                  <a:lnTo>
                    <a:pt x="5821551" y="234127"/>
                  </a:lnTo>
                  <a:cubicBezTo>
                    <a:pt x="5456472" y="480485"/>
                    <a:pt x="5216442" y="897689"/>
                    <a:pt x="5216442" y="1370890"/>
                  </a:cubicBezTo>
                  <a:cubicBezTo>
                    <a:pt x="5216442" y="1844091"/>
                    <a:pt x="5456472" y="2261295"/>
                    <a:pt x="5821551" y="2507654"/>
                  </a:cubicBezTo>
                  <a:lnTo>
                    <a:pt x="5894550" y="2551951"/>
                  </a:lnTo>
                  <a:lnTo>
                    <a:pt x="5868368" y="2583685"/>
                  </a:lnTo>
                  <a:cubicBezTo>
                    <a:pt x="5786441" y="2665611"/>
                    <a:pt x="5673260" y="2716284"/>
                    <a:pt x="5548244" y="2716284"/>
                  </a:cubicBezTo>
                  <a:lnTo>
                    <a:pt x="452723" y="2716284"/>
                  </a:lnTo>
                  <a:cubicBezTo>
                    <a:pt x="202691" y="2716284"/>
                    <a:pt x="0" y="2513593"/>
                    <a:pt x="0" y="2263561"/>
                  </a:cubicBezTo>
                  <a:lnTo>
                    <a:pt x="0" y="452723"/>
                  </a:lnTo>
                  <a:cubicBezTo>
                    <a:pt x="0" y="202691"/>
                    <a:pt x="202691" y="0"/>
                    <a:pt x="452723" y="0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 rot="10800000">
              <a:off x="10352771" y="5157245"/>
              <a:ext cx="5908568" cy="2716284"/>
            </a:xfrm>
            <a:custGeom>
              <a:avLst/>
              <a:gdLst>
                <a:gd name="connsiteX0" fmla="*/ 452723 w 5908568"/>
                <a:gd name="connsiteY0" fmla="*/ 0 h 2716284"/>
                <a:gd name="connsiteX1" fmla="*/ 5548244 w 5908568"/>
                <a:gd name="connsiteY1" fmla="*/ 0 h 2716284"/>
                <a:gd name="connsiteX2" fmla="*/ 5868368 w 5908568"/>
                <a:gd name="connsiteY2" fmla="*/ 132600 h 2716284"/>
                <a:gd name="connsiteX3" fmla="*/ 5908568 w 5908568"/>
                <a:gd name="connsiteY3" fmla="*/ 181323 h 2716284"/>
                <a:gd name="connsiteX4" fmla="*/ 5821551 w 5908568"/>
                <a:gd name="connsiteY4" fmla="*/ 234127 h 2716284"/>
                <a:gd name="connsiteX5" fmla="*/ 5216442 w 5908568"/>
                <a:gd name="connsiteY5" fmla="*/ 1370890 h 2716284"/>
                <a:gd name="connsiteX6" fmla="*/ 5821551 w 5908568"/>
                <a:gd name="connsiteY6" fmla="*/ 2507654 h 2716284"/>
                <a:gd name="connsiteX7" fmla="*/ 5894550 w 5908568"/>
                <a:gd name="connsiteY7" fmla="*/ 2551951 h 2716284"/>
                <a:gd name="connsiteX8" fmla="*/ 5868368 w 5908568"/>
                <a:gd name="connsiteY8" fmla="*/ 2583685 h 2716284"/>
                <a:gd name="connsiteX9" fmla="*/ 5548244 w 5908568"/>
                <a:gd name="connsiteY9" fmla="*/ 2716284 h 2716284"/>
                <a:gd name="connsiteX10" fmla="*/ 452723 w 5908568"/>
                <a:gd name="connsiteY10" fmla="*/ 2716284 h 2716284"/>
                <a:gd name="connsiteX11" fmla="*/ 0 w 5908568"/>
                <a:gd name="connsiteY11" fmla="*/ 2263561 h 2716284"/>
                <a:gd name="connsiteX12" fmla="*/ 0 w 5908568"/>
                <a:gd name="connsiteY12" fmla="*/ 452723 h 2716284"/>
                <a:gd name="connsiteX13" fmla="*/ 452723 w 5908568"/>
                <a:gd name="connsiteY13" fmla="*/ 0 h 271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08568" h="2716284">
                  <a:moveTo>
                    <a:pt x="452723" y="0"/>
                  </a:moveTo>
                  <a:lnTo>
                    <a:pt x="5548244" y="0"/>
                  </a:lnTo>
                  <a:cubicBezTo>
                    <a:pt x="5673260" y="0"/>
                    <a:pt x="5786441" y="50673"/>
                    <a:pt x="5868368" y="132600"/>
                  </a:cubicBezTo>
                  <a:lnTo>
                    <a:pt x="5908568" y="181323"/>
                  </a:lnTo>
                  <a:lnTo>
                    <a:pt x="5821551" y="234127"/>
                  </a:lnTo>
                  <a:cubicBezTo>
                    <a:pt x="5456472" y="480485"/>
                    <a:pt x="5216442" y="897689"/>
                    <a:pt x="5216442" y="1370890"/>
                  </a:cubicBezTo>
                  <a:cubicBezTo>
                    <a:pt x="5216442" y="1844091"/>
                    <a:pt x="5456472" y="2261295"/>
                    <a:pt x="5821551" y="2507654"/>
                  </a:cubicBezTo>
                  <a:lnTo>
                    <a:pt x="5894550" y="2551951"/>
                  </a:lnTo>
                  <a:lnTo>
                    <a:pt x="5868368" y="2583685"/>
                  </a:lnTo>
                  <a:cubicBezTo>
                    <a:pt x="5786441" y="2665611"/>
                    <a:pt x="5673260" y="2716284"/>
                    <a:pt x="5548244" y="2716284"/>
                  </a:cubicBezTo>
                  <a:lnTo>
                    <a:pt x="452723" y="2716284"/>
                  </a:lnTo>
                  <a:cubicBezTo>
                    <a:pt x="202691" y="2716284"/>
                    <a:pt x="0" y="2513593"/>
                    <a:pt x="0" y="2263561"/>
                  </a:cubicBezTo>
                  <a:lnTo>
                    <a:pt x="0" y="452723"/>
                  </a:lnTo>
                  <a:cubicBezTo>
                    <a:pt x="0" y="202691"/>
                    <a:pt x="202691" y="0"/>
                    <a:pt x="452723" y="0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29"/>
            <p:cNvSpPr txBox="1"/>
            <p:nvPr/>
          </p:nvSpPr>
          <p:spPr>
            <a:xfrm>
              <a:off x="11367457" y="6050669"/>
              <a:ext cx="4798153" cy="16536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ts val="2000"/>
                </a:lnSpc>
                <a:defRPr/>
              </a:pPr>
              <a:r>
                <a:rPr lang="en-US" altLang="ko-KR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-IP</a:t>
              </a:r>
              <a:r>
                <a:rPr lang="ko-KR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카메라의 단점을 해결하기 위해 센서방식 사용</a:t>
              </a:r>
            </a:p>
            <a:p>
              <a:pPr>
                <a:lnSpc>
                  <a:spcPts val="2000"/>
                </a:lnSpc>
                <a:defRPr/>
              </a:pPr>
              <a:endParaRPr lang="en-US" altLang="ko-KR" sz="2000" b="1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altLang="ko-KR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</a:t>
              </a:r>
              <a:r>
                <a:rPr lang="ko-KR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오작동 가능성 존재</a:t>
              </a:r>
            </a:p>
            <a:p>
              <a:pPr>
                <a:lnSpc>
                  <a:spcPts val="2000"/>
                </a:lnSpc>
                <a:defRPr/>
              </a:pPr>
              <a:endParaRPr lang="en-US" altLang="ko-KR" sz="2000" b="1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altLang="ko-KR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</a:t>
              </a:r>
              <a:r>
                <a:rPr lang="ko-KR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카메라 사용으로 사용자가 직접판단 가능 </a:t>
              </a:r>
            </a:p>
            <a:p>
              <a:pPr>
                <a:lnSpc>
                  <a:spcPts val="2000"/>
                </a:lnSpc>
                <a:defRPr/>
              </a:pPr>
              <a:endParaRPr lang="en-US" altLang="ko-KR" sz="8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 algn="just">
                <a:lnSpc>
                  <a:spcPts val="2000"/>
                </a:lnSpc>
                <a:defRPr/>
              </a:pPr>
              <a:endParaRPr lang="ko-KO" altLang="ko-KO" sz="8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11290110" y="5387387"/>
              <a:ext cx="4181206" cy="433139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accent1"/>
                  </a:solidFill>
                  <a:latin typeface="NanumGothic"/>
                  <a:ea typeface="NanumGothic"/>
                  <a:cs typeface="+mn-ea"/>
                  <a:sym typeface="+mn-lt"/>
                </a:rPr>
                <a:t>센서가 아닌 카메라 사용</a:t>
              </a:r>
              <a:endParaRPr lang="ko-KO" altLang="ko-KO" sz="2800" b="1">
                <a:solidFill>
                  <a:schemeClr val="accent1"/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나눔바른고딕"/>
        <a:cs typeface=""/>
      </a:majorFont>
      <a:minorFont>
        <a:latin typeface="맑은 고딕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1661</Words>
  <Application>Microsoft Office PowerPoint</Application>
  <PresentationFormat>사용자 지정</PresentationFormat>
  <Paragraphs>230</Paragraphs>
  <Slides>22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ADLaM Display</vt:lpstr>
      <vt:lpstr>HY헤드라인M</vt:lpstr>
      <vt:lpstr>KoPub돋움체 Bold</vt:lpstr>
      <vt:lpstr>NanumGothic</vt:lpstr>
      <vt:lpstr>나눔고딕 ExtraBold</vt:lpstr>
      <vt:lpstr>나눔바른고딕</vt:lpstr>
      <vt:lpstr>나눔스퀘어 ExtraBold</vt:lpstr>
      <vt:lpstr>맑은 고딕</vt:lpstr>
      <vt:lpstr>Arial</vt:lpstr>
      <vt:lpstr>Office Theme</vt:lpstr>
      <vt:lpstr>PowerPoint 프레젠테이션</vt:lpstr>
      <vt:lpstr>Index </vt:lpstr>
      <vt:lpstr>1. 프로젝트 개요</vt:lpstr>
      <vt:lpstr>1. 프로젝트 개요</vt:lpstr>
      <vt:lpstr>1. 프로젝트 개요</vt:lpstr>
      <vt:lpstr>1. 프로젝트 개요</vt:lpstr>
      <vt:lpstr>1. 프로젝트 개요</vt:lpstr>
      <vt:lpstr>2. 프로젝트 과정 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2. 프로젝트 과정</vt:lpstr>
      <vt:lpstr>3. 작품 기능</vt:lpstr>
      <vt:lpstr>4. 시연 영상</vt:lpstr>
      <vt:lpstr>5. 활용 방안</vt:lpstr>
      <vt:lpstr>7. 팀 구성 및 후기</vt:lpstr>
      <vt:lpstr>8. 자료 출처</vt:lpstr>
      <vt:lpstr>PowerPoint 프레젠테이션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규승 하</cp:lastModifiedBy>
  <cp:revision>374</cp:revision>
  <dcterms:created xsi:type="dcterms:W3CDTF">2021-05-27T14:34:04Z</dcterms:created>
  <dcterms:modified xsi:type="dcterms:W3CDTF">2024-09-07T00:30:16Z</dcterms:modified>
  <cp:version/>
</cp:coreProperties>
</file>